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5_DCE18BA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78" r:id="rId3"/>
    <p:sldId id="281" r:id="rId4"/>
    <p:sldId id="280" r:id="rId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6E3D65-2A4C-4861-A9A9-390298DDB30D}">
          <p14:sldIdLst/>
        </p14:section>
        <p14:section name="Bilan du CSE" id="{3F01607D-5243-48C5-9081-579B799D3704}">
          <p14:sldIdLst>
            <p14:sldId id="277"/>
          </p14:sldIdLst>
        </p14:section>
        <p14:section name="Fonctionnement du CSE" id="{D8B068DD-E685-46C0-8A78-82AB5FA7F892}">
          <p14:sldIdLst>
            <p14:sldId id="278"/>
          </p14:sldIdLst>
        </p14:section>
        <p14:section name="Activités sociales et culturelles du CSE" id="{1B5ECF9A-3434-42A4-9E71-05C35BD13A91}">
          <p14:sldIdLst>
            <p14:sldId id="281"/>
          </p14:sldIdLst>
        </p14:section>
        <p14:section name="Représentation du personnel au CSE" id="{68E65833-320B-4598-B606-B1B10E360A80}">
          <p14:sldIdLst>
            <p14:sldId id="280"/>
          </p14:sldIdLst>
        </p14:section>
        <p14:section name="Archives" id="{E3E31033-E344-409A-8A83-99B76997ED01}">
          <p14:sldIdLst/>
        </p14:section>
        <p14:section name="Archives" id="{0A99EE13-C5A6-4A39-AF77-1B6CAC0C342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4B362A-63F0-ADC5-7CF2-6BF303FF58CC}" name="Florian ROLLIN" initials="FR" userId="S::florian.rollin@ademe.fr::4a151401-40f1-44dd-8ec0-9f7e7747b15c" providerId="AD"/>
  <p188:author id="{A6D85131-7465-C411-9B3B-236875124344}" name="DÉPALLE Maxime" initials="DM" userId="S::maxime.depalle@ademe.fr::8b49f1ff-b403-46d5-bc54-e8ca2b9a68bb" providerId="AD"/>
  <p188:author id="{F0368D36-8B35-14D8-2EA0-97C3CA307292}" name="VITEL Manon" initials="VM" userId="S::manon.vitel@ademe.fr::289dc610-24a0-4a69-8380-b69e03a267dd" providerId="AD"/>
  <p188:author id="{4BE22C42-76AA-CDEA-2629-0190991616FE}" name="Utilisateur invité" initials="Ui" userId="S::urn:spo:anon#0f485fb235523f09055ff80531ea7d0733ba739e18ca6f3850910762ee53420e::" providerId="AD"/>
  <p188:author id="{5C9BD453-2A65-2233-16B4-1E5ACB0F76CE}" name="MIQUEL Anne" initials="MA" userId="S::anne.miquel@ademe.fr::7d79d9ec-b3a0-4092-8169-abead2f4ead3" providerId="AD"/>
  <p188:author id="{E4F69BAB-4E7A-DC39-E037-5C7EAB042A0C}" name="CAZAUX Pierre-louis" initials="PC" userId="S::pierre-louis.cazaux@ademe.fr::db463511-f3f6-459a-9040-00d5a319ba5d" providerId="AD"/>
  <p188:author id="{5A66F1F3-F748-7240-A75B-874498D99CB3}" name="MECHIN Laurence" initials="ML" userId="S::laurence.mechin@ademe.fr::7ce04fd7-a362-4f5b-82d6-19dbec0c54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328"/>
    <a:srgbClr val="FF5050"/>
    <a:srgbClr val="155680"/>
    <a:srgbClr val="FF3300"/>
    <a:srgbClr val="DE5C18"/>
    <a:srgbClr val="3475A1"/>
    <a:srgbClr val="B3BA95"/>
    <a:srgbClr val="7F563D"/>
    <a:srgbClr val="D1B2CD"/>
    <a:srgbClr val="FFC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ZAUX Pierre-louis" userId="db463511-f3f6-459a-9040-00d5a319ba5d" providerId="ADAL" clId="{227C5A29-232F-4DF1-8A50-32AC9AE81743}"/>
    <pc:docChg chg="delSld modSld delMainMaster modSection">
      <pc:chgData name="CAZAUX Pierre-louis" userId="db463511-f3f6-459a-9040-00d5a319ba5d" providerId="ADAL" clId="{227C5A29-232F-4DF1-8A50-32AC9AE81743}" dt="2023-09-07T12:27:30.876" v="37" actId="1076"/>
      <pc:docMkLst>
        <pc:docMk/>
      </pc:docMkLst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3236060591" sldId="256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3746882406" sldId="257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3301812603" sldId="258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3156898584" sldId="259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2283893884" sldId="260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971775102" sldId="261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3382607920" sldId="262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1638917011" sldId="263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527507703" sldId="264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3223653072" sldId="266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3186810415" sldId="268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1925728142" sldId="269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1183881099" sldId="271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18188658" sldId="272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1161119381" sldId="273"/>
        </pc:sldMkLst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606795127" sldId="274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3666369475" sldId="275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2186701893" sldId="276"/>
        </pc:sldMkLst>
      </pc:sldChg>
      <pc:sldChg chg="modSp mod">
        <pc:chgData name="CAZAUX Pierre-louis" userId="db463511-f3f6-459a-9040-00d5a319ba5d" providerId="ADAL" clId="{227C5A29-232F-4DF1-8A50-32AC9AE81743}" dt="2023-09-07T12:27:30.876" v="37" actId="1076"/>
        <pc:sldMkLst>
          <pc:docMk/>
          <pc:sldMk cId="3705768879" sldId="277"/>
        </pc:sldMkLst>
        <pc:spChg chg="mod">
          <ac:chgData name="CAZAUX Pierre-louis" userId="db463511-f3f6-459a-9040-00d5a319ba5d" providerId="ADAL" clId="{227C5A29-232F-4DF1-8A50-32AC9AE81743}" dt="2023-09-07T12:27:30.876" v="37" actId="1076"/>
          <ac:spMkLst>
            <pc:docMk/>
            <pc:sldMk cId="3705768879" sldId="277"/>
            <ac:spMk id="2" creationId="{4FA8788A-28B8-1B40-936C-10FF9C65B4C9}"/>
          </ac:spMkLst>
        </pc:spChg>
        <pc:spChg chg="mod">
          <ac:chgData name="CAZAUX Pierre-louis" userId="db463511-f3f6-459a-9040-00d5a319ba5d" providerId="ADAL" clId="{227C5A29-232F-4DF1-8A50-32AC9AE81743}" dt="2023-09-07T11:04:01.526" v="36" actId="1076"/>
          <ac:spMkLst>
            <pc:docMk/>
            <pc:sldMk cId="3705768879" sldId="277"/>
            <ac:spMk id="20" creationId="{285664EB-8EEA-A125-E9B2-CE84DC65B7AE}"/>
          </ac:spMkLst>
        </pc:spChg>
        <pc:graphicFrameChg chg="mod">
          <ac:chgData name="CAZAUX Pierre-louis" userId="db463511-f3f6-459a-9040-00d5a319ba5d" providerId="ADAL" clId="{227C5A29-232F-4DF1-8A50-32AC9AE81743}" dt="2023-09-07T10:49:47.945" v="35" actId="1035"/>
          <ac:graphicFrameMkLst>
            <pc:docMk/>
            <pc:sldMk cId="3705768879" sldId="277"/>
            <ac:graphicFrameMk id="15" creationId="{29F841A6-ECC1-B66F-06C1-6FC2F0ABC91C}"/>
          </ac:graphicFrameMkLst>
        </pc:graphicFrameChg>
      </pc:sldChg>
      <pc:sldChg chg="del">
        <pc:chgData name="CAZAUX Pierre-louis" userId="db463511-f3f6-459a-9040-00d5a319ba5d" providerId="ADAL" clId="{227C5A29-232F-4DF1-8A50-32AC9AE81743}" dt="2023-09-07T10:43:18.446" v="1" actId="2696"/>
        <pc:sldMkLst>
          <pc:docMk/>
          <pc:sldMk cId="2262910517" sldId="282"/>
        </pc:sldMkLst>
      </pc:sldChg>
      <pc:sldChg chg="del">
        <pc:chgData name="CAZAUX Pierre-louis" userId="db463511-f3f6-459a-9040-00d5a319ba5d" providerId="ADAL" clId="{227C5A29-232F-4DF1-8A50-32AC9AE81743}" dt="2023-09-07T10:43:05.601" v="0" actId="2696"/>
        <pc:sldMkLst>
          <pc:docMk/>
          <pc:sldMk cId="529918605" sldId="284"/>
        </pc:sldMkLst>
      </pc:sldChg>
      <pc:sldMasterChg chg="del delSldLayout">
        <pc:chgData name="CAZAUX Pierre-louis" userId="db463511-f3f6-459a-9040-00d5a319ba5d" providerId="ADAL" clId="{227C5A29-232F-4DF1-8A50-32AC9AE81743}" dt="2023-09-07T10:43:18.446" v="1" actId="2696"/>
        <pc:sldMasterMkLst>
          <pc:docMk/>
          <pc:sldMasterMk cId="2817523275" sldId="2147483660"/>
        </pc:sldMasterMkLst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2790930376" sldId="2147483661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1658807913" sldId="2147483662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521155850" sldId="2147483663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2677283422" sldId="2147483664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766445592" sldId="2147483665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1202350686" sldId="2147483666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1390155203" sldId="2147483667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1477835638" sldId="2147483668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034238763" sldId="2147483669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741612313" sldId="2147483670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398564412" sldId="2147483671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1870395853" sldId="2147483708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3312578386" sldId="2147483709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731164983" sldId="2147483710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2817523275" sldId="2147483660"/>
            <pc:sldLayoutMk cId="731164983" sldId="2147483711"/>
          </pc:sldLayoutMkLst>
        </pc:sldLayoutChg>
      </pc:sldMasterChg>
      <pc:sldMasterChg chg="del delSldLayout">
        <pc:chgData name="CAZAUX Pierre-louis" userId="db463511-f3f6-459a-9040-00d5a319ba5d" providerId="ADAL" clId="{227C5A29-232F-4DF1-8A50-32AC9AE81743}" dt="2023-09-07T10:43:18.446" v="1" actId="2696"/>
        <pc:sldMasterMkLst>
          <pc:docMk/>
          <pc:sldMasterMk cId="3071127875" sldId="2147483684"/>
        </pc:sldMasterMkLst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3310491181" sldId="2147483685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3841795644" sldId="2147483686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3466923455" sldId="2147483687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3747632232" sldId="2147483688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2611866596" sldId="2147483689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3395854097" sldId="2147483690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4040201302" sldId="2147483691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2706407263" sldId="2147483692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1610903340" sldId="2147483693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4172787210" sldId="2147483694"/>
          </pc:sldLayoutMkLst>
        </pc:sldLayoutChg>
        <pc:sldLayoutChg chg="del">
          <pc:chgData name="CAZAUX Pierre-louis" userId="db463511-f3f6-459a-9040-00d5a319ba5d" providerId="ADAL" clId="{227C5A29-232F-4DF1-8A50-32AC9AE81743}" dt="2023-09-07T10:43:18.446" v="1" actId="2696"/>
          <pc:sldLayoutMkLst>
            <pc:docMk/>
            <pc:sldMasterMk cId="3071127875" sldId="2147483684"/>
            <pc:sldLayoutMk cId="1902177510" sldId="2147483695"/>
          </pc:sldLayoutMkLst>
        </pc:sldLayoutChg>
      </pc:sldMasterChg>
    </pc:docChg>
  </pc:docChgLst>
</pc:chgInfo>
</file>

<file path=ppt/comments/modernComment_115_DCE18B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2FF65F-70D0-43FF-B70F-DF7DCD5FBEA4}" authorId="{E4F69BAB-4E7A-DC39-E037-5C7EAB042A0C}" created="2023-09-06T11:06:25.920">
    <pc:sldMkLst xmlns:pc="http://schemas.microsoft.com/office/powerpoint/2013/main/command">
      <pc:docMk/>
      <pc:sldMk cId="3705768879" sldId="277"/>
    </pc:sldMkLst>
    <p188:txBody>
      <a:bodyPr/>
      <a:lstStyle/>
      <a:p>
        <a:r>
          <a:rPr lang="fr-FR"/>
          <a:t>Illustrations : suite à la 4ème réunion de campagne, notre idée serait d'insérer sur cette diapo un dessin (par exemple inspiré des photos de la diapo 15 - activités sociales et culturelles), puis de supprimer toutes les photos des diapos suivantes, le logo du CSE ayant été ajouté diapo 15 (à dupliquer sur les diapos 14 &amp; 16???)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56F47D-E8BF-2C20-4348-746A10EC28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30211F-9FC7-5C10-69F4-4A2072939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B04B-0CFA-4F9E-A53D-3B99B4DF10B7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145C32-FA04-3E5E-D789-1E89C287EF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90ED6-07B6-5649-29EC-5152F5D8D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44DC-45FE-420C-8C01-D0E5693285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50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A5EC-9458-45F0-9227-4760863AD9C7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1E90-513E-4DB7-9CF7-426C8B8AD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6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Ruven:</a:t>
            </a:r>
          </a:p>
          <a:p>
            <a:r>
              <a:rPr lang="fr-FR"/>
              <a:t>«  </a:t>
            </a:r>
            <a:r>
              <a:rPr lang="fr-FR" i="1"/>
              <a:t>J’ai fait au mieux pour respecter les consignes : 1 affiche 1 page… </a:t>
            </a:r>
          </a:p>
          <a:p>
            <a:r>
              <a:rPr lang="fr-FR" i="1"/>
              <a:t>c’est dense, mon idée n’est pas que les gens lisent tout, mais qu’ils aient une idée en un coup d’</a:t>
            </a:r>
            <a:r>
              <a:rPr lang="fr-FR" i="1" err="1"/>
              <a:t>oeil</a:t>
            </a:r>
            <a:r>
              <a:rPr lang="fr-FR" i="1"/>
              <a:t> du rôle du CSE ; de la diversité des missions et du travail accompli par le Sne</a:t>
            </a:r>
          </a:p>
          <a:p>
            <a:r>
              <a:rPr lang="fr-FR" i="1"/>
              <a:t>On peut ajouter/retirer des illustrations…</a:t>
            </a:r>
            <a:r>
              <a:rPr lang="fr-FR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8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Ruven:</a:t>
            </a:r>
          </a:p>
          <a:p>
            <a:r>
              <a:rPr lang="fr-FR"/>
              <a:t>«  </a:t>
            </a:r>
            <a:r>
              <a:rPr lang="fr-FR" i="1"/>
              <a:t>J’ai fait au mieux pour respecter les consignes : 1 affiche 1 page… </a:t>
            </a:r>
          </a:p>
          <a:p>
            <a:r>
              <a:rPr lang="fr-FR" i="1"/>
              <a:t>c’est dense, mon idée n’est pas que les gens lisent tout, mais qu’ils aient une idée en un coup d’</a:t>
            </a:r>
            <a:r>
              <a:rPr lang="fr-FR" i="1" err="1"/>
              <a:t>oeil</a:t>
            </a:r>
            <a:r>
              <a:rPr lang="fr-FR" i="1"/>
              <a:t> du rôle du CSE ; de la diversité des missions et du travail accompli par le Sne</a:t>
            </a:r>
          </a:p>
          <a:p>
            <a:r>
              <a:rPr lang="fr-FR" i="1"/>
              <a:t>On peut ajouter/retirer des illustrations…</a:t>
            </a:r>
            <a:r>
              <a:rPr lang="fr-FR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79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On peut ajouter/retirer des illustrations…</a:t>
            </a:r>
            <a:r>
              <a:rPr lang="fr-FR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418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Ruven:</a:t>
            </a:r>
          </a:p>
          <a:p>
            <a:r>
              <a:rPr lang="fr-FR"/>
              <a:t>«  </a:t>
            </a:r>
            <a:r>
              <a:rPr lang="fr-FR" i="1"/>
              <a:t>J’ai fait au mieux pour respecter les consignes : 1 affiche 1 page… </a:t>
            </a:r>
          </a:p>
          <a:p>
            <a:r>
              <a:rPr lang="fr-FR" i="1"/>
              <a:t>c’est dense, mon idée n’est pas que les gens lisent tout, mais qu’ils aient une idée en un coup d’</a:t>
            </a:r>
            <a:r>
              <a:rPr lang="fr-FR" i="1" err="1"/>
              <a:t>oeil</a:t>
            </a:r>
            <a:r>
              <a:rPr lang="fr-FR" i="1"/>
              <a:t> du rôle du CSE ; de la diversité des missions et du travail accompli par le Sne</a:t>
            </a:r>
          </a:p>
          <a:p>
            <a:r>
              <a:rPr lang="fr-FR" i="1"/>
              <a:t>On peut ajouter/retirer des illustrations…</a:t>
            </a:r>
            <a:r>
              <a:rPr lang="fr-FR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D1E90-513E-4DB7-9CF7-426C8B8ADE7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9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ABBB8-ACBF-6A34-7385-43D5708D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48D3A5-65D7-7A46-AED7-B39D2678E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005199-268F-AB91-FC11-CE95F0AC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C1E2DB-731B-1563-475C-A4CE3B8E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750F8F-2AB4-E70A-8630-D4419220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8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AA3D1-C163-D896-CD42-C1130245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43DB0C-0EDC-348A-3C0F-0D4C36E4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E1682-F305-D63C-3A27-DCB4BCDA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FE917-4676-36F8-6999-7CFA8DE0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C982F-951C-6396-B576-D3D88D59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90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C06E77-1C42-6BCE-B2AF-2D81DA0F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A1E233-8B7B-02C0-D957-D89A7D84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C8DB6E-9B84-0CCF-C470-19015B7D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219FA2-C695-E30F-23B1-A3D4EC4D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79BD6-5ABC-0B6D-8D83-2DB419B6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F7F31-C0A1-794E-FF42-36AD95AD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C7120-9134-B763-2840-F5E19549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58FB4-8EF9-0696-732C-5351C6CC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F672A1-1D6C-6FB5-BF5E-932B9CB5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A33F-CDAA-DFF3-E5D5-9653AE0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3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65989-135D-3D0F-7723-8FE4F35B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93C54-9ACA-12F4-4CA4-DB55669F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FD9B43-5DBF-25FB-08B3-792F2211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6979-A5EB-0608-DA6B-35127582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5CD0A-0AAC-4FE7-89AC-48EE1D21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4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AEB6F-77F1-9ED9-1E76-11B8CACF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39957-4E9B-4C0E-C961-ED13B1973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6F2C52-8B08-AE12-53D2-D33FC12C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BFF079-3E71-C894-B433-35383B11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0D2833-9FFD-52C6-6B44-2654E515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4F7895-9EF9-E1A5-0AA4-4799DA2A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013C3-D468-3018-A713-9A6BE02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EE016-02BD-CCC1-95F0-A27FE019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64F5E8-2921-43DB-7754-F1C3EF702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6D20C6-D76F-986A-56C6-4DC46DB19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E72785-953A-DC3C-8B24-18ABD5300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5B73AF-5AB7-DCEE-8E8A-3C314B38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495B5E-CC4F-B2C0-1528-ED3EDCCE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F5DE3A-02D0-A8E6-7B5F-7AC6C38F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6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97727-C328-5C5C-5F76-E86AA394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66C57-E84D-09EB-8F25-E096257B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CBDD92-3BB0-FF97-4707-685D9C5B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E40F94-EC06-5701-89BD-B1B53729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27342E-F547-7DB0-84B6-93DE470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398FC-3185-02C1-5E61-6CA42F42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DA567-078D-3F9B-AA21-D97CF928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78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2C377-8DBA-39F7-12E3-1858E984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9A33D-D121-DC56-D268-A0B3BBE0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DF2D8-9E94-AC26-11F4-98773DD5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D8823E-61E9-E510-04F6-6296DCFF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3C700-F27F-048B-81E2-E26D58C5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45018F-E35D-E943-4632-32CD609E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8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66E66-726C-1D62-326F-2F2A3756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6A3E2F-A5B0-3545-80AF-D43F458AC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2ACE7A-0D2B-8E86-D40E-848889D0A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E3A37-7881-77FE-7E6C-0DA1D577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950C32-0964-6A37-BE83-50812DFD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13BDC-84A2-1A43-C3E9-3B066846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0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2DDC2F-0040-7033-2BE0-00A427DB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528C2-6196-AFF4-4A05-9CF0B29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8D737E-AAF9-7A5E-3682-E4B0E93AA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608D-1A50-4B40-A42D-F930D1B0DC2D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F05232-F03C-E141-776A-EAB6AC4B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59F1E-67C9-1723-7CA2-BF4557C1F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5737-357F-4AD8-A12F-EA815FD34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0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18/10/relationships/comments" Target="../comments/modernComment_115_DCE18BAF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>
            <a:extLst>
              <a:ext uri="{FF2B5EF4-FFF2-40B4-BE49-F238E27FC236}">
                <a16:creationId xmlns:a16="http://schemas.microsoft.com/office/drawing/2014/main" id="{B41ADC33-4DE0-8DC0-7B48-D43482BC7A11}"/>
              </a:ext>
            </a:extLst>
          </p:cNvPr>
          <p:cNvSpPr/>
          <p:nvPr/>
        </p:nvSpPr>
        <p:spPr>
          <a:xfrm>
            <a:off x="215292" y="1405640"/>
            <a:ext cx="3807500" cy="1869823"/>
          </a:xfrm>
          <a:prstGeom prst="ellipse">
            <a:avLst/>
          </a:prstGeom>
          <a:solidFill>
            <a:srgbClr val="7EB328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latin typeface="Merriweather" panose="00000500000000000000" pitchFamily="2" charset="0"/>
              </a:rPr>
              <a:t>Les élu.es au CSE ont </a:t>
            </a:r>
          </a:p>
          <a:p>
            <a:pPr algn="ctr"/>
            <a:r>
              <a:rPr lang="fr-FR" sz="1600">
                <a:latin typeface="Merriweather" panose="00000500000000000000" pitchFamily="2" charset="0"/>
              </a:rPr>
              <a:t>pour mission d’attribuer des aides aux activités sociales et culturelles.</a:t>
            </a:r>
            <a:endParaRPr lang="fr-FR" sz="1600" b="1">
              <a:solidFill>
                <a:schemeClr val="accent6"/>
              </a:solidFill>
              <a:latin typeface="Merriweather" panose="00000500000000000000" pitchFamily="2" charset="0"/>
            </a:endParaRPr>
          </a:p>
          <a:p>
            <a:pPr algn="ctr"/>
            <a:r>
              <a:rPr lang="fr-FR" sz="1600" b="1">
                <a:solidFill>
                  <a:schemeClr val="accent6"/>
                </a:solidFill>
                <a:latin typeface="Merriweather" panose="00000500000000000000" pitchFamily="2" charset="0"/>
                <a:hlinkClick r:id="rId4" action="ppaction://hlinksldjump"/>
              </a:rPr>
              <a:t>En savoir plus…</a:t>
            </a:r>
            <a:endParaRPr lang="fr-FR" sz="1100">
              <a:latin typeface="Merriweather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85664EB-8EEA-A125-E9B2-CE84DC65B7AE}"/>
              </a:ext>
            </a:extLst>
          </p:cNvPr>
          <p:cNvSpPr/>
          <p:nvPr/>
        </p:nvSpPr>
        <p:spPr>
          <a:xfrm>
            <a:off x="7907096" y="1305224"/>
            <a:ext cx="4391429" cy="3064551"/>
          </a:xfrm>
          <a:prstGeom prst="ellipse">
            <a:avLst/>
          </a:prstGeom>
          <a:solidFill>
            <a:srgbClr val="15568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dirty="0">
                <a:latin typeface="Merriweather"/>
              </a:rPr>
              <a:t>Les élu.es  du CSE</a:t>
            </a:r>
            <a:endParaRPr lang="fr-FR" sz="1400" dirty="0">
              <a:latin typeface="Merriweather" panose="00000500000000000000" pitchFamily="2" charset="0"/>
            </a:endParaRPr>
          </a:p>
          <a:p>
            <a:pPr algn="ctr"/>
            <a:r>
              <a:rPr lang="fr-FR" sz="1400" dirty="0">
                <a:latin typeface="Merriweather"/>
              </a:rPr>
              <a:t>assurent la prise en compte des intérêts des salariés sur la gestion,  l’évolution économique et financière, l’organisation et les conditions de travail, la formation professionnelle.</a:t>
            </a:r>
          </a:p>
          <a:p>
            <a:pPr algn="ctr"/>
            <a:r>
              <a:rPr lang="fr-FR" sz="1400" dirty="0">
                <a:latin typeface="Merriweather"/>
              </a:rPr>
              <a:t>Les élu.es relaient les réclamations individuelles ou collectives des salarié.es.</a:t>
            </a:r>
          </a:p>
          <a:p>
            <a:pPr algn="ctr"/>
            <a:r>
              <a:rPr lang="fr-FR" sz="1400" b="1" dirty="0">
                <a:solidFill>
                  <a:srgbClr val="002060"/>
                </a:solidFill>
                <a:latin typeface="Merriweather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plus…</a:t>
            </a:r>
            <a:endParaRPr lang="fr-FR" sz="1400" b="1" dirty="0">
              <a:solidFill>
                <a:srgbClr val="002060"/>
              </a:solidFill>
              <a:latin typeface="Merriweathe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929D0A-098A-5A3A-A27D-D94EB0FF2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440" y="1046938"/>
            <a:ext cx="3187072" cy="1601465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6211F3B3-DEE2-9A51-4525-2CDDBFA9BC96}"/>
              </a:ext>
            </a:extLst>
          </p:cNvPr>
          <p:cNvSpPr/>
          <p:nvPr/>
        </p:nvSpPr>
        <p:spPr>
          <a:xfrm>
            <a:off x="3155705" y="2666310"/>
            <a:ext cx="5118589" cy="2319660"/>
          </a:xfrm>
          <a:prstGeom prst="ellipse">
            <a:avLst/>
          </a:prstGeom>
          <a:solidFill>
            <a:srgbClr val="FF5050">
              <a:alpha val="5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erriweather" panose="00000500000000000000" pitchFamily="2" charset="0"/>
              </a:rPr>
              <a:t>Le </a:t>
            </a:r>
            <a:r>
              <a:rPr lang="fr-FR" sz="1400" b="1" dirty="0" err="1">
                <a:latin typeface="Merriweather" panose="00000500000000000000" pitchFamily="2" charset="0"/>
              </a:rPr>
              <a:t>Sne-FSU</a:t>
            </a:r>
            <a:r>
              <a:rPr lang="fr-FR" sz="1400" b="1" dirty="0">
                <a:latin typeface="Merriweather" panose="00000500000000000000" pitchFamily="2" charset="0"/>
              </a:rPr>
              <a:t> gère le CSE depuis 14 ans </a:t>
            </a:r>
          </a:p>
          <a:p>
            <a:pPr algn="ctr"/>
            <a:r>
              <a:rPr lang="fr-FR" sz="1400" b="1" dirty="0">
                <a:latin typeface="Merriweather" panose="00000500000000000000" pitchFamily="2" charset="0"/>
              </a:rPr>
              <a:t>(Bureau du CSE : 1 secrétaire, </a:t>
            </a:r>
          </a:p>
          <a:p>
            <a:pPr algn="ctr"/>
            <a:r>
              <a:rPr lang="fr-FR" sz="1400" b="1" dirty="0">
                <a:latin typeface="Merriweather" panose="00000500000000000000" pitchFamily="2" charset="0"/>
              </a:rPr>
              <a:t>2 adjointes, 1 trésorière et </a:t>
            </a:r>
          </a:p>
          <a:p>
            <a:pPr algn="ctr"/>
            <a:r>
              <a:rPr lang="fr-FR" sz="1400" b="1" dirty="0">
                <a:latin typeface="Merriweather" panose="00000500000000000000" pitchFamily="2" charset="0"/>
              </a:rPr>
              <a:t>1 trésorier adjoint CGT)</a:t>
            </a:r>
            <a:r>
              <a:rPr lang="fr-FR" sz="1400" dirty="0">
                <a:latin typeface="Merriweather" panose="00000500000000000000" pitchFamily="2" charset="0"/>
              </a:rPr>
              <a:t>.</a:t>
            </a:r>
          </a:p>
          <a:p>
            <a:pPr algn="ctr"/>
            <a:r>
              <a:rPr lang="fr-FR" sz="1400" dirty="0">
                <a:latin typeface="Merriweather" panose="00000500000000000000" pitchFamily="2" charset="0"/>
              </a:rPr>
              <a:t> Le Sne c’est </a:t>
            </a:r>
            <a:r>
              <a:rPr lang="fr-FR" sz="1400" b="1" dirty="0">
                <a:latin typeface="Merriweather" panose="00000500000000000000" pitchFamily="2" charset="0"/>
              </a:rPr>
              <a:t>38%</a:t>
            </a:r>
            <a:r>
              <a:rPr lang="fr-FR" sz="1400" dirty="0">
                <a:latin typeface="Merriweather" panose="00000500000000000000" pitchFamily="2" charset="0"/>
              </a:rPr>
              <a:t> de représentativité</a:t>
            </a:r>
          </a:p>
          <a:p>
            <a:pPr algn="ctr"/>
            <a:r>
              <a:rPr lang="fr-FR" sz="1400" b="1" dirty="0">
                <a:latin typeface="Merriweather" panose="00000500000000000000" pitchFamily="2" charset="0"/>
              </a:rPr>
              <a:t>mais 47% </a:t>
            </a:r>
            <a:r>
              <a:rPr lang="fr-FR" sz="1400" dirty="0">
                <a:latin typeface="Merriweather" panose="00000500000000000000" pitchFamily="2" charset="0"/>
              </a:rPr>
              <a:t>des votes exprimés en CSE. </a:t>
            </a:r>
          </a:p>
          <a:p>
            <a:pPr algn="ctr"/>
            <a:r>
              <a:rPr lang="fr-FR" sz="1400" dirty="0">
                <a:latin typeface="Merriweather" panose="00000500000000000000" pitchFamily="2" charset="0"/>
              </a:rPr>
              <a:t>Merci de votre confiance. 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  <a:latin typeface="Merriweather" panose="00000500000000000000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savoir plus…</a:t>
            </a:r>
            <a:endParaRPr lang="fr-FR" sz="14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59026"/>
            <a:ext cx="11853333" cy="10447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Du 20 au 23 novembre, vous allez voter pour le CSE de l'ADEME</a:t>
            </a:r>
            <a:br>
              <a:rPr lang="fr-FR" sz="2400" b="1" dirty="0">
                <a:latin typeface="Noto Sans"/>
                <a:ea typeface="Noto Sans"/>
                <a:cs typeface="Noto Sans"/>
              </a:rPr>
            </a:br>
            <a:r>
              <a:rPr lang="fr-FR" sz="24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Le CSE, Comité Social et Economique,</a:t>
            </a:r>
            <a:r>
              <a:rPr lang="fr-FR" sz="24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 c'est quoi ? </a:t>
            </a:r>
            <a:br>
              <a:rPr lang="fr-FR" sz="2400" b="1" dirty="0">
                <a:latin typeface="Noto Sans"/>
                <a:ea typeface="Noto Sans"/>
                <a:cs typeface="Noto Sans"/>
              </a:rPr>
            </a:br>
            <a:r>
              <a:rPr lang="fr-FR" sz="24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Quel </a:t>
            </a:r>
            <a:r>
              <a:rPr lang="fr-FR" sz="24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bilan </a:t>
            </a:r>
            <a:r>
              <a:rPr lang="fr-FR" sz="2400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2019-2023 de la</a:t>
            </a:r>
            <a:r>
              <a:rPr lang="fr-FR" sz="24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 gestion du CSE par le </a:t>
            </a:r>
            <a:r>
              <a:rPr lang="fr-FR" sz="2400" b="1" dirty="0" err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Sne</a:t>
            </a:r>
            <a:r>
              <a:rPr lang="fr-FR" sz="2400" b="1" dirty="0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-FSU ?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5" name="Zoom de section 14">
                <a:extLst>
                  <a:ext uri="{FF2B5EF4-FFF2-40B4-BE49-F238E27FC236}">
                    <a16:creationId xmlns:a16="http://schemas.microsoft.com/office/drawing/2014/main" id="{29F841A6-ECC1-B66F-06C1-6FC2F0ABC9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9359174"/>
                  </p:ext>
                </p:extLst>
              </p:nvPr>
            </p:nvGraphicFramePr>
            <p:xfrm>
              <a:off x="4289986" y="4790376"/>
              <a:ext cx="2696308" cy="1526931"/>
            </p:xfrm>
            <a:graphic>
              <a:graphicData uri="http://schemas.microsoft.com/office/powerpoint/2016/sectionzoom">
                <psez:sectionZm>
                  <psez:sectionZmObj sectionId="{D8B068DD-E685-46C0-8A78-82AB5FA7F892}">
                    <psez:zmPr id="{A685F440-C336-43C8-B3BA-202D7ADB31DD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96308" cy="1526931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5" name="Zoom de section 14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29F841A6-ECC1-B66F-06C1-6FC2F0ABC9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986" y="4790376"/>
                <a:ext cx="2696308" cy="152693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2" name="Zoom de section 21">
                <a:extLst>
                  <a:ext uri="{FF2B5EF4-FFF2-40B4-BE49-F238E27FC236}">
                    <a16:creationId xmlns:a16="http://schemas.microsoft.com/office/drawing/2014/main" id="{0D2072EB-8538-4E95-1684-151A2A92F3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1612980"/>
                  </p:ext>
                </p:extLst>
              </p:nvPr>
            </p:nvGraphicFramePr>
            <p:xfrm>
              <a:off x="8524011" y="4150319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68E65833-320B-4598-B606-B1B10E360A80}">
                    <psez:zmPr id="{D3820B46-7BDA-4C40-9E18-02F521A5BA27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2" name="Zoom de section 2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D2072EB-8538-4E95-1684-151A2A92F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24011" y="4150319"/>
                <a:ext cx="3048000" cy="17145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mc:Fallback>
      </mc:AlternateContent>
      <p:sp>
        <p:nvSpPr>
          <p:cNvPr id="4" name="Espace réservé du texte 23">
            <a:extLst>
              <a:ext uri="{FF2B5EF4-FFF2-40B4-BE49-F238E27FC236}">
                <a16:creationId xmlns:a16="http://schemas.microsoft.com/office/drawing/2014/main" id="{F818B9D2-6354-00AF-3CDE-1EB7D92CEC2C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0B64CF64-70D6-78A3-F7E3-D974B704FDDB}"/>
              </a:ext>
            </a:extLst>
          </p:cNvPr>
          <p:cNvSpPr txBox="1">
            <a:spLocks/>
          </p:cNvSpPr>
          <p:nvPr/>
        </p:nvSpPr>
        <p:spPr>
          <a:xfrm>
            <a:off x="1067726" y="6417279"/>
            <a:ext cx="6794181" cy="343120"/>
          </a:xfrm>
          <a:prstGeom prst="rect">
            <a:avLst/>
          </a:prstGeom>
          <a:solidFill>
            <a:srgbClr val="7EB328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Le </a:t>
            </a:r>
            <a:r>
              <a:rPr lang="fr-FR" sz="2000" b="1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Sne-FSU</a:t>
            </a:r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 milite pour l’expression des salarié.es</a:t>
            </a:r>
          </a:p>
        </p:txBody>
      </p:sp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" name="Zoom de section 4">
                <a:extLst>
                  <a:ext uri="{FF2B5EF4-FFF2-40B4-BE49-F238E27FC236}">
                    <a16:creationId xmlns:a16="http://schemas.microsoft.com/office/drawing/2014/main" id="{EFAF87DD-FDC1-A719-4DF8-3EC424EC3E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8144102"/>
                  </p:ext>
                </p:extLst>
              </p:nvPr>
            </p:nvGraphicFramePr>
            <p:xfrm>
              <a:off x="265889" y="3059663"/>
              <a:ext cx="3048000" cy="1714500"/>
            </p:xfrm>
            <a:graphic>
              <a:graphicData uri="http://schemas.microsoft.com/office/powerpoint/2016/sectionzoom">
                <psez:sectionZm>
                  <psez:sectionZmObj sectionId="{1B5ECF9A-3434-42A4-9E71-05C35BD13A91}">
                    <psez:zmPr id="{6A039784-1B56-451D-BF3B-13C798CA0B25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" name="Zoom de section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FAF87DD-FDC1-A719-4DF8-3EC424EC3E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889" y="305966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57688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929D0A-098A-5A3A-A27D-D94EB0FF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533" y="5012888"/>
            <a:ext cx="2649751" cy="13314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53" y="284185"/>
            <a:ext cx="10736572" cy="704788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Fonctionnement du CSE 2019-2023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C14BD7E-BE63-C1D7-40F4-6FE1876C196E}"/>
              </a:ext>
            </a:extLst>
          </p:cNvPr>
          <p:cNvSpPr/>
          <p:nvPr/>
        </p:nvSpPr>
        <p:spPr>
          <a:xfrm>
            <a:off x="3889331" y="2520814"/>
            <a:ext cx="3724275" cy="1206266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>
                <a:latin typeface="Merriweather"/>
              </a:rPr>
              <a:t>60 procès-verbaux rédigés et diffusés </a:t>
            </a:r>
          </a:p>
          <a:p>
            <a:pPr algn="ctr"/>
            <a:r>
              <a:rPr lang="fr-FR" sz="1600">
                <a:latin typeface="Merriweather"/>
              </a:rPr>
              <a:t>60 informations des salariés de l'ADEME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F74FF60-F8C2-7EF1-AC57-959A40BBFCCF}"/>
              </a:ext>
            </a:extLst>
          </p:cNvPr>
          <p:cNvSpPr/>
          <p:nvPr/>
        </p:nvSpPr>
        <p:spPr>
          <a:xfrm>
            <a:off x="293076" y="1524160"/>
            <a:ext cx="3661996" cy="2024859"/>
          </a:xfrm>
          <a:prstGeom prst="ellipse">
            <a:avLst/>
          </a:prstGeom>
          <a:solidFill>
            <a:srgbClr val="FF505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latin typeface="Merriweather"/>
              </a:rPr>
              <a:t>60 réunions du CSE convoquées par la direction</a:t>
            </a:r>
            <a:endParaRPr lang="fr-FR" sz="1600" b="1">
              <a:latin typeface="Merriweather" panose="00000500000000000000" pitchFamily="2" charset="0"/>
            </a:endParaRPr>
          </a:p>
          <a:p>
            <a:pPr algn="ctr"/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Les élu.es </a:t>
            </a:r>
            <a:r>
              <a:rPr lang="fr-FR" sz="1600" err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Sne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  ont été</a:t>
            </a:r>
            <a:r>
              <a:rPr lang="fr-FR" sz="1600" b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 présents 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à </a:t>
            </a:r>
            <a:r>
              <a:rPr lang="fr-FR" sz="1600" b="1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95%</a:t>
            </a:r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 </a:t>
            </a:r>
          </a:p>
          <a:p>
            <a:pPr algn="ctr"/>
            <a:r>
              <a:rPr lang="fr-FR" sz="1600">
                <a:solidFill>
                  <a:schemeClr val="tx1"/>
                </a:solidFill>
                <a:latin typeface="Merriweather"/>
                <a:ea typeface="+mn-lt"/>
                <a:cs typeface="+mn-lt"/>
              </a:rPr>
              <a:t>CGT =95%, CFDT =70%</a:t>
            </a:r>
            <a:endParaRPr lang="fr-FR" sz="1600">
              <a:solidFill>
                <a:schemeClr val="tx1"/>
              </a:solidFill>
              <a:latin typeface="Merriweather"/>
              <a:cs typeface="Calibri" panose="020F0502020204030204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D823BB6-91B5-B9EC-D369-3EE8CB312B8D}"/>
              </a:ext>
            </a:extLst>
          </p:cNvPr>
          <p:cNvSpPr/>
          <p:nvPr/>
        </p:nvSpPr>
        <p:spPr>
          <a:xfrm>
            <a:off x="6704134" y="3427046"/>
            <a:ext cx="5058888" cy="1457565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600" b="1">
                <a:latin typeface="Merriweather"/>
              </a:rPr>
              <a:t>Les 4 budgets annuels votés à l’unanimité</a:t>
            </a:r>
            <a:r>
              <a:rPr lang="fr-FR" sz="1600">
                <a:latin typeface="Merriweather"/>
              </a:rPr>
              <a:t>. </a:t>
            </a:r>
            <a:endParaRPr lang="fr-FR" sz="1600">
              <a:latin typeface="Merriweather" panose="00000500000000000000" pitchFamily="2" charset="0"/>
            </a:endParaRPr>
          </a:p>
          <a:p>
            <a:pPr algn="ctr"/>
            <a:r>
              <a:rPr lang="fr-FR" sz="1600">
                <a:latin typeface="Merriweather"/>
              </a:rPr>
              <a:t>Les comptes ont été </a:t>
            </a:r>
            <a:r>
              <a:rPr lang="fr-FR" sz="1600" b="1">
                <a:latin typeface="Merriweather"/>
              </a:rPr>
              <a:t>contrôlés et validés par un expert-comptable.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BF05306-E533-C797-FEA9-872DA2137AB2}"/>
              </a:ext>
            </a:extLst>
          </p:cNvPr>
          <p:cNvSpPr/>
          <p:nvPr/>
        </p:nvSpPr>
        <p:spPr>
          <a:xfrm>
            <a:off x="3956322" y="4161420"/>
            <a:ext cx="2494844" cy="1913199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latin typeface="Merriweather" panose="00000500000000000000" pitchFamily="2" charset="0"/>
              </a:rPr>
              <a:t>Le Sne aura animé </a:t>
            </a:r>
            <a:r>
              <a:rPr lang="fr-FR" sz="1600" b="1">
                <a:latin typeface="Merriweather" panose="00000500000000000000" pitchFamily="2" charset="0"/>
              </a:rPr>
              <a:t>42 préparations intersyndicales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FABAA67-F496-063D-5187-D0C44D9B2F49}"/>
              </a:ext>
            </a:extLst>
          </p:cNvPr>
          <p:cNvSpPr/>
          <p:nvPr/>
        </p:nvSpPr>
        <p:spPr>
          <a:xfrm>
            <a:off x="745686" y="4155168"/>
            <a:ext cx="2761685" cy="1252210"/>
          </a:xfrm>
          <a:prstGeom prst="ellipse">
            <a:avLst/>
          </a:prstGeom>
          <a:solidFill>
            <a:srgbClr val="FF5050">
              <a:alpha val="4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latin typeface="Merriweather" panose="00000500000000000000" pitchFamily="2" charset="0"/>
              </a:rPr>
              <a:t>48 réunions d’équipe CSE </a:t>
            </a:r>
          </a:p>
          <a:p>
            <a:pPr algn="ctr"/>
            <a:r>
              <a:rPr lang="fr-FR" sz="1600" b="1">
                <a:latin typeface="Merriweather" panose="00000500000000000000" pitchFamily="2" charset="0"/>
              </a:rPr>
              <a:t>(bureau et les 3 salariées du CSE</a:t>
            </a:r>
            <a:r>
              <a:rPr lang="fr-FR" sz="1600">
                <a:latin typeface="Merriweather" panose="00000500000000000000" pitchFamily="2" charset="0"/>
              </a:rPr>
              <a:t>)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4CF3816-ED9E-8DD5-1B1F-E3C05528ED5F}"/>
              </a:ext>
            </a:extLst>
          </p:cNvPr>
          <p:cNvSpPr/>
          <p:nvPr/>
        </p:nvSpPr>
        <p:spPr>
          <a:xfrm>
            <a:off x="8281816" y="1715965"/>
            <a:ext cx="3126204" cy="1038086"/>
          </a:xfrm>
          <a:prstGeom prst="ellipse">
            <a:avLst/>
          </a:prstGeom>
          <a:solidFill>
            <a:srgbClr val="FF5050">
              <a:alpha val="5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>
                <a:latin typeface="Merriweather" panose="00000500000000000000" pitchFamily="2" charset="0"/>
              </a:rPr>
              <a:t>80% des décisions votées à l’unanimité intersyndicale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B3E8A-2CBF-785E-FF05-A80ED9E3FD4F}"/>
              </a:ext>
            </a:extLst>
          </p:cNvPr>
          <p:cNvSpPr/>
          <p:nvPr/>
        </p:nvSpPr>
        <p:spPr>
          <a:xfrm rot="10800000" flipV="1">
            <a:off x="4048125" y="1076325"/>
            <a:ext cx="3648075" cy="1095375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Merriweather" panose="00000500000000000000" pitchFamily="2" charset="0"/>
              </a:rPr>
              <a:t>Sur ce mandat de 4 ans :</a:t>
            </a:r>
          </a:p>
        </p:txBody>
      </p: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53BD7C8A-730F-53C0-1FD5-C53362FFEA55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</p:spTree>
    <p:extLst>
      <p:ext uri="{BB962C8B-B14F-4D97-AF65-F5344CB8AC3E}">
        <p14:creationId xmlns:p14="http://schemas.microsoft.com/office/powerpoint/2010/main" val="96201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68F3C80-ECBE-22B2-1C85-44CA4384C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" y="0"/>
            <a:ext cx="2433412" cy="324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85BEE8B-47AB-6599-3B49-58CCB114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329" y="3041786"/>
            <a:ext cx="2782596" cy="20629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FBDA3E-B2F6-9982-4CA4-2E2659D6B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155575"/>
            <a:ext cx="4218428" cy="37024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686" y="122661"/>
            <a:ext cx="11386650" cy="704788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Activités Sociales et Culturelles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81940DF-64AA-4E15-377A-DBDB77CFA870}"/>
              </a:ext>
            </a:extLst>
          </p:cNvPr>
          <p:cNvSpPr/>
          <p:nvPr/>
        </p:nvSpPr>
        <p:spPr>
          <a:xfrm>
            <a:off x="0" y="4625872"/>
            <a:ext cx="4391026" cy="938322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750 k€ Chèques vacances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 (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plus de 1000 bénéficiaires par an)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AADE069-A816-17EA-EAB8-356F42418DDB}"/>
              </a:ext>
            </a:extLst>
          </p:cNvPr>
          <p:cNvSpPr/>
          <p:nvPr/>
        </p:nvSpPr>
        <p:spPr>
          <a:xfrm>
            <a:off x="3430411" y="4034982"/>
            <a:ext cx="2899813" cy="704788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423 k€ Bons de Noël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(plus de 1000 par an)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7CDF599-4A19-920B-8313-A57EB30E1CB3}"/>
              </a:ext>
            </a:extLst>
          </p:cNvPr>
          <p:cNvSpPr/>
          <p:nvPr/>
        </p:nvSpPr>
        <p:spPr>
          <a:xfrm>
            <a:off x="6762750" y="3505861"/>
            <a:ext cx="3650289" cy="686838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190 k€ Activités collectives DR et SL2E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CFEEB4B-C431-C82A-2677-338E36EFA709}"/>
              </a:ext>
            </a:extLst>
          </p:cNvPr>
          <p:cNvSpPr/>
          <p:nvPr/>
        </p:nvSpPr>
        <p:spPr>
          <a:xfrm>
            <a:off x="9308317" y="2451575"/>
            <a:ext cx="1966730" cy="406088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accent5">
                    <a:lumMod val="50000"/>
                  </a:schemeClr>
                </a:solidFill>
                <a:latin typeface="Merriweather" panose="00000500000000000000" pitchFamily="2" charset="0"/>
              </a:rPr>
              <a:t>6 intersites</a:t>
            </a:r>
          </a:p>
          <a:p>
            <a:pPr algn="ctr"/>
            <a:r>
              <a:rPr lang="fr-FR" sz="1100" b="1">
                <a:solidFill>
                  <a:schemeClr val="accent5">
                    <a:lumMod val="50000"/>
                  </a:schemeClr>
                </a:solidFill>
                <a:latin typeface="Merriweather" panose="00000500000000000000" pitchFamily="2" charset="0"/>
              </a:rPr>
              <a:t> (57 k€)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3F83238-D9B9-320C-08DB-57743485C4B9}"/>
              </a:ext>
            </a:extLst>
          </p:cNvPr>
          <p:cNvSpPr/>
          <p:nvPr/>
        </p:nvSpPr>
        <p:spPr>
          <a:xfrm>
            <a:off x="9457955" y="1779814"/>
            <a:ext cx="1749196" cy="581641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>
                <a:solidFill>
                  <a:schemeClr val="accent5">
                    <a:lumMod val="50000"/>
                  </a:schemeClr>
                </a:solidFill>
                <a:latin typeface="Merriweather" panose="00000500000000000000" pitchFamily="2" charset="0"/>
              </a:rPr>
              <a:t>Aides d’urgence </a:t>
            </a:r>
            <a:r>
              <a:rPr lang="fr-FR" sz="1100">
                <a:solidFill>
                  <a:schemeClr val="accent5">
                    <a:lumMod val="50000"/>
                  </a:schemeClr>
                </a:solidFill>
                <a:latin typeface="Merriweather" panose="00000500000000000000" pitchFamily="2" charset="0"/>
              </a:rPr>
              <a:t>à des collègues</a:t>
            </a:r>
            <a:endParaRPr lang="fr-FR" sz="1100" b="1">
              <a:solidFill>
                <a:schemeClr val="accent5">
                  <a:lumMod val="50000"/>
                </a:schemeClr>
              </a:solidFill>
              <a:latin typeface="Merriweather" panose="0000050000000000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80C7A53-03E5-6EF3-540B-914EC1A06751}"/>
              </a:ext>
            </a:extLst>
          </p:cNvPr>
          <p:cNvSpPr/>
          <p:nvPr/>
        </p:nvSpPr>
        <p:spPr>
          <a:xfrm>
            <a:off x="465396" y="3005063"/>
            <a:ext cx="1472378" cy="1419237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578 k€ :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gardes d’enfants, rentrées scolaires…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55EF227-39A8-9294-D672-D1F1B674AF87}"/>
              </a:ext>
            </a:extLst>
          </p:cNvPr>
          <p:cNvSpPr/>
          <p:nvPr/>
        </p:nvSpPr>
        <p:spPr>
          <a:xfrm>
            <a:off x="4276725" y="5267325"/>
            <a:ext cx="3285677" cy="14378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/>
                </a:solidFill>
                <a:latin typeface="Merriweather" panose="00000500000000000000" pitchFamily="2" charset="0"/>
              </a:rPr>
              <a:t>66 % pour l’individuel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Merriweather" panose="00000500000000000000" pitchFamily="2" charset="0"/>
              </a:rPr>
              <a:t>23 % pour les familles</a:t>
            </a:r>
          </a:p>
          <a:p>
            <a:pPr algn="ctr"/>
            <a:r>
              <a:rPr lang="fr-FR" sz="1400" b="1">
                <a:solidFill>
                  <a:schemeClr val="tx1"/>
                </a:solidFill>
                <a:latin typeface="Merriweather" panose="00000500000000000000" pitchFamily="2" charset="0"/>
              </a:rPr>
              <a:t>11 % pour le collectif </a:t>
            </a:r>
            <a:r>
              <a:rPr lang="fr-FR" sz="1400">
                <a:solidFill>
                  <a:schemeClr val="tx1"/>
                </a:solidFill>
                <a:latin typeface="Merriweather" panose="00000500000000000000" pitchFamily="2" charset="0"/>
              </a:rPr>
              <a:t>(très faible en 2020 et 2021 du fait du COVID</a:t>
            </a:r>
            <a:r>
              <a:rPr lang="fr-FR" sz="1400" b="1">
                <a:solidFill>
                  <a:schemeClr val="tx1"/>
                </a:solidFill>
                <a:latin typeface="Merriweather" panose="00000500000000000000" pitchFamily="2" charset="0"/>
              </a:rPr>
              <a:t>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E700E06-B2AC-84CA-024A-DC8ED875076D}"/>
              </a:ext>
            </a:extLst>
          </p:cNvPr>
          <p:cNvSpPr/>
          <p:nvPr/>
        </p:nvSpPr>
        <p:spPr>
          <a:xfrm>
            <a:off x="5962650" y="4461268"/>
            <a:ext cx="2478160" cy="634214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297 k€ Locations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été et hiver</a:t>
            </a:r>
            <a:endParaRPr lang="fr-FR" sz="1400" b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69727B4-C2E6-37E8-8E51-EAFB6BE3D171}"/>
              </a:ext>
            </a:extLst>
          </p:cNvPr>
          <p:cNvSpPr/>
          <p:nvPr/>
        </p:nvSpPr>
        <p:spPr>
          <a:xfrm>
            <a:off x="3850628" y="2179521"/>
            <a:ext cx="3149695" cy="1550845"/>
          </a:xfrm>
          <a:prstGeom prst="ellipse">
            <a:avLst/>
          </a:prstGeom>
          <a:solidFill>
            <a:srgbClr val="7EB3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2,4 M€ distribués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54 % pour le social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(Chèques Vacances compris)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46 % pour les loisirs et la culture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F5EF5-D295-021E-24E2-75E622567EFC}"/>
              </a:ext>
            </a:extLst>
          </p:cNvPr>
          <p:cNvSpPr/>
          <p:nvPr/>
        </p:nvSpPr>
        <p:spPr>
          <a:xfrm rot="10800000" flipV="1">
            <a:off x="3429000" y="1019175"/>
            <a:ext cx="3648075" cy="1095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atin typeface="Merriweather" panose="00000500000000000000" pitchFamily="2" charset="0"/>
              </a:rPr>
              <a:t>Sur ce mandat de 4 ans, </a:t>
            </a:r>
          </a:p>
          <a:p>
            <a:pPr algn="ctr"/>
            <a:r>
              <a:rPr lang="fr-FR">
                <a:latin typeface="Merriweather" panose="00000500000000000000" pitchFamily="2" charset="0"/>
              </a:rPr>
              <a:t>2,4 M€ distribués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4C1F5-09D1-2061-7192-8205377E99D2}"/>
              </a:ext>
            </a:extLst>
          </p:cNvPr>
          <p:cNvSpPr/>
          <p:nvPr/>
        </p:nvSpPr>
        <p:spPr>
          <a:xfrm rot="10800000" flipV="1">
            <a:off x="9010649" y="1209675"/>
            <a:ext cx="2609850" cy="504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accent5">
                    <a:lumMod val="50000"/>
                  </a:schemeClr>
                </a:solidFill>
                <a:latin typeface="Merriweather" panose="00000500000000000000" pitchFamily="2" charset="0"/>
              </a:rPr>
              <a:t>Mais aussi :</a:t>
            </a:r>
          </a:p>
        </p:txBody>
      </p:sp>
      <p:sp>
        <p:nvSpPr>
          <p:cNvPr id="11" name="Espace réservé du texte 23">
            <a:extLst>
              <a:ext uri="{FF2B5EF4-FFF2-40B4-BE49-F238E27FC236}">
                <a16:creationId xmlns:a16="http://schemas.microsoft.com/office/drawing/2014/main" id="{0BBB236C-8349-552A-E9F1-3C3A181A0DA0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A52FB2-8143-CFBB-C97F-B0BE4199E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533" y="5012888"/>
            <a:ext cx="2649751" cy="1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234E030E-6C17-38D2-09C8-1B9D301B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77" y="632177"/>
            <a:ext cx="1601447" cy="1860315"/>
          </a:xfrm>
          <a:prstGeom prst="rect">
            <a:avLst/>
          </a:prstGeom>
        </p:spPr>
      </p:pic>
      <p:pic>
        <p:nvPicPr>
          <p:cNvPr id="23" name="Image 22" descr="Une image contenant dessin, croquis, clipart, Dessin au trait&#10;&#10;Description générée automatiquement">
            <a:extLst>
              <a:ext uri="{FF2B5EF4-FFF2-40B4-BE49-F238E27FC236}">
                <a16:creationId xmlns:a16="http://schemas.microsoft.com/office/drawing/2014/main" id="{F92ADEAB-5B51-A889-2617-5A0EA86B1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55" y="5069064"/>
            <a:ext cx="2454707" cy="160793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FE29E4E-5370-2D3E-BC4B-514E9BCEE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025" y="2152650"/>
            <a:ext cx="3429816" cy="11565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A8788A-28B8-1B40-936C-10FF9C65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64" y="0"/>
            <a:ext cx="11634300" cy="704788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155680"/>
                </a:solidFill>
                <a:latin typeface="Noto Sans"/>
                <a:ea typeface="Noto Sans"/>
                <a:cs typeface="Noto Sans"/>
              </a:rPr>
              <a:t>Représentation du personnel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7F337DB-7FAD-A740-1077-286323AF6B89}"/>
              </a:ext>
            </a:extLst>
          </p:cNvPr>
          <p:cNvSpPr/>
          <p:nvPr/>
        </p:nvSpPr>
        <p:spPr>
          <a:xfrm>
            <a:off x="152400" y="1181100"/>
            <a:ext cx="3114675" cy="2533649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Merriweather" panose="00000500000000000000" pitchFamily="2" charset="0"/>
              </a:rPr>
              <a:t>Lancé une alerte pour risque grave, surcharge et souffrance au travail qui aura déclenché la fin des suppressions de poste, et </a:t>
            </a:r>
            <a:r>
              <a:rPr lang="fr-FR" sz="1400" b="1">
                <a:latin typeface="Merriweather" panose="00000500000000000000" pitchFamily="2" charset="0"/>
              </a:rPr>
              <a:t>65 embauches en 2022. et un plan d’actions</a:t>
            </a:r>
            <a:endParaRPr lang="fr-FR" sz="1400" b="1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45F6FF6-8A82-5915-415D-9C6289B1574A}"/>
              </a:ext>
            </a:extLst>
          </p:cNvPr>
          <p:cNvSpPr/>
          <p:nvPr/>
        </p:nvSpPr>
        <p:spPr>
          <a:xfrm>
            <a:off x="2979263" y="3400969"/>
            <a:ext cx="2922130" cy="2279436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Donné leur avis sur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la stratégie de l’ADEME, la situation financière et budgétaire, la politique sociale, la formation…</a:t>
            </a:r>
            <a:endParaRPr lang="fr-FR" sz="1400" i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CD80F9E-F5AE-635F-2F2D-BB75AAACB25E}"/>
              </a:ext>
            </a:extLst>
          </p:cNvPr>
          <p:cNvSpPr/>
          <p:nvPr/>
        </p:nvSpPr>
        <p:spPr>
          <a:xfrm>
            <a:off x="9347200" y="1098305"/>
            <a:ext cx="2849929" cy="2787864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Merriweather" panose="00000500000000000000" pitchFamily="2" charset="0"/>
              </a:rPr>
              <a:t>Assuré avec la CGT </a:t>
            </a:r>
            <a:r>
              <a:rPr lang="fr-FR" sz="1400" b="1">
                <a:latin typeface="Merriweather" panose="00000500000000000000" pitchFamily="2" charset="0"/>
              </a:rPr>
              <a:t>la commission Santé, sécurité et conditions de travail (SSCT) </a:t>
            </a:r>
            <a:r>
              <a:rPr lang="fr-FR" sz="1400">
                <a:latin typeface="Merriweather" panose="00000500000000000000" pitchFamily="2" charset="0"/>
              </a:rPr>
              <a:t>du CSE. Inspecté 16 sites.</a:t>
            </a:r>
          </a:p>
          <a:p>
            <a:pPr algn="ctr"/>
            <a:r>
              <a:rPr lang="fr-FR" sz="1400">
                <a:latin typeface="Merriweather" panose="00000500000000000000" pitchFamily="2" charset="0"/>
              </a:rPr>
              <a:t>Donné des avis et voté sur les déménagements et réorganisations...</a:t>
            </a:r>
            <a:endParaRPr lang="fr-FR" sz="1400" b="1">
              <a:solidFill>
                <a:schemeClr val="accent6"/>
              </a:solidFill>
              <a:latin typeface="Merriweather" panose="00000500000000000000" pitchFamily="2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A04CA22-3CCC-984F-313F-099585672932}"/>
              </a:ext>
            </a:extLst>
          </p:cNvPr>
          <p:cNvSpPr/>
          <p:nvPr/>
        </p:nvSpPr>
        <p:spPr>
          <a:xfrm>
            <a:off x="6169220" y="2294206"/>
            <a:ext cx="3211739" cy="1853834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Alerté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le Président et directeur général délégué sur les 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dysfonctionnements (CFA, Tempo,…) et fait des propositions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38B3A-EFD8-CAFD-754F-D82EDB24ADAB}"/>
              </a:ext>
            </a:extLst>
          </p:cNvPr>
          <p:cNvSpPr/>
          <p:nvPr/>
        </p:nvSpPr>
        <p:spPr>
          <a:xfrm rot="10800000" flipV="1">
            <a:off x="3735265" y="861646"/>
            <a:ext cx="3648075" cy="1095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Merriweather" panose="00000500000000000000" pitchFamily="2" charset="0"/>
              </a:rPr>
              <a:t>Sur ce mandat de 4 ans,</a:t>
            </a:r>
          </a:p>
          <a:p>
            <a:pPr algn="ctr"/>
            <a:r>
              <a:rPr lang="fr-FR" sz="2000">
                <a:latin typeface="Merriweather" panose="00000500000000000000" pitchFamily="2" charset="0"/>
              </a:rPr>
              <a:t> les élus </a:t>
            </a:r>
            <a:r>
              <a:rPr lang="fr-FR" sz="2000" err="1">
                <a:latin typeface="Merriweather" panose="00000500000000000000" pitchFamily="2" charset="0"/>
              </a:rPr>
              <a:t>Sne-FSU</a:t>
            </a:r>
            <a:r>
              <a:rPr lang="fr-FR" sz="2000">
                <a:latin typeface="Merriweather" panose="00000500000000000000" pitchFamily="2" charset="0"/>
              </a:rPr>
              <a:t> ont: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FF1142F-4036-7ED5-2BB3-1441B14DD4A8}"/>
              </a:ext>
            </a:extLst>
          </p:cNvPr>
          <p:cNvGrpSpPr/>
          <p:nvPr/>
        </p:nvGrpSpPr>
        <p:grpSpPr>
          <a:xfrm>
            <a:off x="6051150" y="4904997"/>
            <a:ext cx="2505827" cy="1288836"/>
            <a:chOff x="6005995" y="4871130"/>
            <a:chExt cx="2505827" cy="12888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BC31DA0-1CD1-1193-0C1A-0E23C6F47103}"/>
                </a:ext>
              </a:extLst>
            </p:cNvPr>
            <p:cNvSpPr/>
            <p:nvPr/>
          </p:nvSpPr>
          <p:spPr>
            <a:xfrm>
              <a:off x="6005995" y="4871130"/>
              <a:ext cx="2505827" cy="128883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chemeClr val="tx1"/>
                  </a:solidFill>
                  <a:latin typeface="Merriweather" panose="00000500000000000000" pitchFamily="2" charset="0"/>
                </a:rPr>
                <a:t>18 motions votées</a:t>
              </a:r>
              <a:endParaRPr lang="fr-FR" sz="1400" b="1" i="1">
                <a:solidFill>
                  <a:schemeClr val="tx1"/>
                </a:solidFill>
                <a:latin typeface="Merriweather" panose="00000500000000000000" pitchFamily="2" charset="0"/>
              </a:endParaRP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D6626A3-B068-983C-2DDA-17BDEB88A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2546" y="5403800"/>
              <a:ext cx="184615" cy="219475"/>
            </a:xfrm>
            <a:prstGeom prst="rect">
              <a:avLst/>
            </a:prstGeom>
            <a:grpFill/>
          </p:spPr>
        </p:pic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8FE9A467-1959-B68F-58E4-15C3C0BF46AF}"/>
              </a:ext>
            </a:extLst>
          </p:cNvPr>
          <p:cNvSpPr/>
          <p:nvPr/>
        </p:nvSpPr>
        <p:spPr>
          <a:xfrm>
            <a:off x="8291096" y="3947158"/>
            <a:ext cx="3911064" cy="1173897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Proposé 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au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 </a:t>
            </a:r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Président et obtenu  </a:t>
            </a: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une prime de 1000 € pour toutes et tous</a:t>
            </a:r>
            <a:b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</a:br>
            <a:r>
              <a:rPr lang="fr-FR" sz="1400" b="1">
                <a:solidFill>
                  <a:schemeClr val="bg1"/>
                </a:solidFill>
                <a:latin typeface="Merriweather" panose="00000500000000000000" pitchFamily="2" charset="0"/>
              </a:rPr>
              <a:t> en décembre 2022</a:t>
            </a:r>
            <a:endParaRPr lang="fr-FR" sz="1400" b="1">
              <a:solidFill>
                <a:schemeClr val="bg1"/>
              </a:solidFill>
              <a:latin typeface="Merriweather" panose="00000500000000000000" pitchFamily="2" charset="0"/>
              <a:cs typeface="Calibri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7DEA9B-F959-8D45-9966-F2C2865CFC5C}"/>
              </a:ext>
            </a:extLst>
          </p:cNvPr>
          <p:cNvSpPr/>
          <p:nvPr/>
        </p:nvSpPr>
        <p:spPr>
          <a:xfrm>
            <a:off x="147623" y="3813012"/>
            <a:ext cx="2798776" cy="2286461"/>
          </a:xfrm>
          <a:prstGeom prst="ellipse">
            <a:avLst/>
          </a:prstGeom>
          <a:solidFill>
            <a:srgbClr val="1556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Concentré leur attention sur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les situations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 les plus fragiles 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erriweather" panose="00000500000000000000" pitchFamily="2" charset="0"/>
              </a:rPr>
              <a:t>(fonctions supports, précaires, en régions, outre-mer…)</a:t>
            </a:r>
            <a:endParaRPr lang="fr-FR" sz="1400" i="1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C68CB7E-79B0-09C3-63B7-74A2C3244B38}"/>
              </a:ext>
            </a:extLst>
          </p:cNvPr>
          <p:cNvSpPr txBox="1">
            <a:spLocks/>
          </p:cNvSpPr>
          <p:nvPr/>
        </p:nvSpPr>
        <p:spPr>
          <a:xfrm>
            <a:off x="8803758" y="6389688"/>
            <a:ext cx="3275530" cy="353892"/>
          </a:xfrm>
          <a:prstGeom prst="rect">
            <a:avLst/>
          </a:prstGeom>
          <a:solidFill>
            <a:srgbClr val="ED7D31">
              <a:alpha val="30196"/>
            </a:srgbClr>
          </a:solidFill>
          <a:ln>
            <a:solidFill>
              <a:srgbClr val="E3211B"/>
            </a:solidFill>
          </a:ln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erriweathe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/>
              <a:t>Du 20 au 23 novembre, votez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545B86-538F-8464-9859-9098C4C6B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8533" y="5012888"/>
            <a:ext cx="2649751" cy="1331468"/>
          </a:xfrm>
          <a:prstGeom prst="rect">
            <a:avLst/>
          </a:prstGeom>
        </p:spPr>
      </p:pic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B32BC25D-1903-9921-A824-D7E3D3653041}"/>
              </a:ext>
            </a:extLst>
          </p:cNvPr>
          <p:cNvSpPr txBox="1">
            <a:spLocks/>
          </p:cNvSpPr>
          <p:nvPr/>
        </p:nvSpPr>
        <p:spPr>
          <a:xfrm>
            <a:off x="1067726" y="6417279"/>
            <a:ext cx="6794181" cy="343120"/>
          </a:xfrm>
          <a:prstGeom prst="rect">
            <a:avLst/>
          </a:prstGeom>
          <a:solidFill>
            <a:srgbClr val="7EB328"/>
          </a:solidFill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Le </a:t>
            </a:r>
            <a:r>
              <a:rPr lang="fr-FR" sz="2000" b="1" err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Sne-FSU</a:t>
            </a:r>
            <a:r>
              <a:rPr lang="fr-FR" sz="2000" b="1">
                <a:solidFill>
                  <a:srgbClr val="FFFFFF"/>
                </a:solidFill>
                <a:latin typeface="Noto Sans"/>
                <a:ea typeface="Noto Sans"/>
                <a:cs typeface="Noto Sans"/>
              </a:rPr>
              <a:t> milite pour l’expression des salarié.es</a:t>
            </a:r>
          </a:p>
        </p:txBody>
      </p:sp>
    </p:spTree>
    <p:extLst>
      <p:ext uri="{BB962C8B-B14F-4D97-AF65-F5344CB8AC3E}">
        <p14:creationId xmlns:p14="http://schemas.microsoft.com/office/powerpoint/2010/main" val="4828316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821</Words>
  <Application>Microsoft Office PowerPoint</Application>
  <PresentationFormat>Grand écran</PresentationFormat>
  <Paragraphs>86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Merriweather</vt:lpstr>
      <vt:lpstr>Noto Sans</vt:lpstr>
      <vt:lpstr>Thème Office</vt:lpstr>
      <vt:lpstr>Du 20 au 23 novembre, vous allez voter pour le CSE de l'ADEME Le CSE, Comité Social et Economique, c'est quoi ?  Quel bilan 2019-2023 de la gestion du CSE par le Sne-FSU ?</vt:lpstr>
      <vt:lpstr>Fonctionnement du CSE 2019-2023</vt:lpstr>
      <vt:lpstr>Activités Sociales et Culturelles</vt:lpstr>
      <vt:lpstr>Représentation du personnel</vt:lpstr>
    </vt:vector>
  </TitlesOfParts>
  <Company>ADEME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VITEL Manon</dc:creator>
  <cp:lastModifiedBy>CAZAUX Pierre-louis</cp:lastModifiedBy>
  <cp:revision>15</cp:revision>
  <cp:lastPrinted>2023-08-29T13:56:20Z</cp:lastPrinted>
  <dcterms:created xsi:type="dcterms:W3CDTF">2023-06-06T10:17:48Z</dcterms:created>
  <dcterms:modified xsi:type="dcterms:W3CDTF">2023-09-07T12:27:40Z</dcterms:modified>
</cp:coreProperties>
</file>