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slideshow.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1.jpeg" ContentType="image/jpeg"/>
  <Override PartName="/ppt/notesSlides/notesSlide1.xml" ContentType="application/vnd.openxmlformats-officedocument.presentationml.notesSlide+xml"/>
  <Override PartName="/ppt/media/image2.jpeg" ContentType="image/jpeg"/>
  <Override PartName="/ppt/media/image3.jpeg" ContentType="image/jpeg"/>
  <Override PartName="/ppt/notesSlides/notesSlide2.xml" ContentType="application/vnd.openxmlformats-officedocument.presentationml.notesSlide+xml"/>
  <Override PartName="/ppt/notesSlides/notesSlide3.xml" ContentType="application/vnd.openxmlformats-officedocument.presentationml.notesSlide+xml"/>
  <Override PartName="/ppt/media/image4.jpeg" ContentType="image/jpeg"/>
  <Override PartName="/ppt/notesSlides/notesSlide4.xml" ContentType="application/vnd.openxmlformats-officedocument.presentationml.notesSlide+xml"/>
  <Override PartName="/ppt/media/image5.jpeg" ContentType="image/jpeg"/>
  <Override PartName="/ppt/media/image6.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E2CD"/>
          </a:solidFill>
        </a:fill>
      </a:tcStyle>
    </a:wholeTbl>
    <a:band2H>
      <a:tcTxStyle b="def" i="def"/>
      <a:tcStyle>
        <a:tcBdr/>
        <a:fill>
          <a:solidFill>
            <a:srgbClr val="FF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BDE"/>
          </a:solidFill>
        </a:fill>
      </a:tcStyle>
    </a:wholeTbl>
    <a:band2H>
      <a:tcTxStyle b="def" i="def"/>
      <a:tcStyle>
        <a:tcBdr/>
        <a:fill>
          <a:solidFill>
            <a:srgbClr val="EBEE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8FFCD"/>
          </a:solidFill>
        </a:fill>
      </a:tcStyle>
    </a:wholeTbl>
    <a:band2H>
      <a:tcTxStyle b="def" i="def"/>
      <a:tcStyle>
        <a:tcBdr/>
        <a:fill>
          <a:solidFill>
            <a:srgbClr val="FCFF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6" name="Shape 106"/>
          <p:cNvSpPr/>
          <p:nvPr>
            <p:ph type="sldImg"/>
          </p:nvPr>
        </p:nvSpPr>
        <p:spPr>
          <a:xfrm>
            <a:off x="1143000" y="685800"/>
            <a:ext cx="4572000" cy="3429000"/>
          </a:xfrm>
          <a:prstGeom prst="rect">
            <a:avLst/>
          </a:prstGeom>
        </p:spPr>
        <p:txBody>
          <a:bodyPr/>
          <a:lstStyle/>
          <a:p>
            <a:pPr/>
          </a:p>
        </p:txBody>
      </p:sp>
      <p:sp>
        <p:nvSpPr>
          <p:cNvPr id="107" name="Shape 10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Arial"/>
      </a:defRPr>
    </a:lvl1pPr>
    <a:lvl2pPr indent="228600" latinLnBrk="0">
      <a:defRPr sz="1200">
        <a:latin typeface="+mj-lt"/>
        <a:ea typeface="+mj-ea"/>
        <a:cs typeface="+mj-cs"/>
        <a:sym typeface="Arial"/>
      </a:defRPr>
    </a:lvl2pPr>
    <a:lvl3pPr indent="457200" latinLnBrk="0">
      <a:defRPr sz="1200">
        <a:latin typeface="+mj-lt"/>
        <a:ea typeface="+mj-ea"/>
        <a:cs typeface="+mj-cs"/>
        <a:sym typeface="Arial"/>
      </a:defRPr>
    </a:lvl3pPr>
    <a:lvl4pPr indent="685800" latinLnBrk="0">
      <a:defRPr sz="1200">
        <a:latin typeface="+mj-lt"/>
        <a:ea typeface="+mj-ea"/>
        <a:cs typeface="+mj-cs"/>
        <a:sym typeface="Arial"/>
      </a:defRPr>
    </a:lvl4pPr>
    <a:lvl5pPr indent="914400" latinLnBrk="0">
      <a:defRPr sz="1200">
        <a:latin typeface="+mj-lt"/>
        <a:ea typeface="+mj-ea"/>
        <a:cs typeface="+mj-cs"/>
        <a:sym typeface="Arial"/>
      </a:defRPr>
    </a:lvl5pPr>
    <a:lvl6pPr indent="1143000" latinLnBrk="0">
      <a:defRPr sz="1200">
        <a:latin typeface="+mj-lt"/>
        <a:ea typeface="+mj-ea"/>
        <a:cs typeface="+mj-cs"/>
        <a:sym typeface="Arial"/>
      </a:defRPr>
    </a:lvl6pPr>
    <a:lvl7pPr indent="1371600" latinLnBrk="0">
      <a:defRPr sz="1200">
        <a:latin typeface="+mj-lt"/>
        <a:ea typeface="+mj-ea"/>
        <a:cs typeface="+mj-cs"/>
        <a:sym typeface="Arial"/>
      </a:defRPr>
    </a:lvl7pPr>
    <a:lvl8pPr indent="1600200" latinLnBrk="0">
      <a:defRPr sz="1200">
        <a:latin typeface="+mj-lt"/>
        <a:ea typeface="+mj-ea"/>
        <a:cs typeface="+mj-cs"/>
        <a:sym typeface="Arial"/>
      </a:defRPr>
    </a:lvl8pPr>
    <a:lvl9pPr indent="1828800" latinLnBrk="0">
      <a:defRPr sz="1200">
        <a:latin typeface="+mj-lt"/>
        <a:ea typeface="+mj-ea"/>
        <a:cs typeface="+mj-cs"/>
        <a:sym typeface="Arial"/>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Shape 121"/>
          <p:cNvSpPr/>
          <p:nvPr>
            <p:ph type="sldImg"/>
          </p:nvPr>
        </p:nvSpPr>
        <p:spPr>
          <a:prstGeom prst="rect">
            <a:avLst/>
          </a:prstGeom>
        </p:spPr>
        <p:txBody>
          <a:bodyPr/>
          <a:lstStyle/>
          <a:p>
            <a:pPr/>
          </a:p>
        </p:txBody>
      </p:sp>
      <p:sp>
        <p:nvSpPr>
          <p:cNvPr id="122" name="Shape 122"/>
          <p:cNvSpPr/>
          <p:nvPr>
            <p:ph type="body" sz="quarter" idx="1"/>
          </p:nvPr>
        </p:nvSpPr>
        <p:spPr>
          <a:prstGeom prst="rect">
            <a:avLst/>
          </a:prstGeom>
        </p:spPr>
        <p:txBody>
          <a:bodyPr/>
          <a:lstStyle>
            <a:lvl1pPr>
              <a:defRPr sz="1100"/>
            </a:lvl1pPr>
          </a:lstStyle>
          <a:p>
            <a:pPr/>
            <a:r>
              <a:t>RAPPEL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Shape 150"/>
          <p:cNvSpPr/>
          <p:nvPr>
            <p:ph type="sldImg"/>
          </p:nvPr>
        </p:nvSpPr>
        <p:spPr>
          <a:prstGeom prst="rect">
            <a:avLst/>
          </a:prstGeom>
        </p:spPr>
        <p:txBody>
          <a:bodyPr/>
          <a:lstStyle/>
          <a:p>
            <a:pPr/>
          </a:p>
        </p:txBody>
      </p:sp>
      <p:sp>
        <p:nvSpPr>
          <p:cNvPr id="151" name="Shape 151"/>
          <p:cNvSpPr/>
          <p:nvPr>
            <p:ph type="body" sz="quarter" idx="1"/>
          </p:nvPr>
        </p:nvSpPr>
        <p:spPr>
          <a:prstGeom prst="rect">
            <a:avLst/>
          </a:prstGeom>
        </p:spPr>
        <p:txBody>
          <a:bodyPr/>
          <a:lstStyle/>
          <a:p>
            <a:pPr>
              <a:defRPr sz="1100" u="sng"/>
            </a:pPr>
            <a:r>
              <a:t>création d’une instance unique issue de la fusion CT / CHSCT</a:t>
            </a:r>
            <a:r>
              <a:rPr u="none"/>
              <a:t>.</a:t>
            </a:r>
          </a:p>
          <a:p>
            <a:pPr>
              <a:defRPr sz="1100"/>
            </a:pPr>
            <a:r>
              <a:t>La nouvelle instance issue de ce regroupement s’intitulerait “comité social d’administration” dans la fonction publique d’État, “comité social territorial” dans la fonction publique territoriale et « comité social d’établissement » dans la FPH.</a:t>
            </a:r>
          </a:p>
          <a:p>
            <a:pPr>
              <a:defRPr sz="1100"/>
            </a:pPr>
          </a:p>
          <a:p>
            <a:pPr>
              <a:defRPr sz="1100"/>
            </a:pPr>
            <a:r>
              <a:t>Une “formation spécialisée” en matière de santé, de sécurité et des conditions de travail pourrait être créée au sein de ces comités (FS SSCT). La mise en place de cette instance sera notamment obligatoire si les effectifs sont supérieurs à un seuil qui reste à être précisé par décret. </a:t>
            </a:r>
          </a:p>
          <a:p>
            <a:pPr>
              <a:defRPr sz="1100"/>
            </a:pPr>
          </a:p>
          <a:p>
            <a:pPr>
              <a:defRPr sz="1100"/>
            </a:pPr>
            <a:r>
              <a:t>Cette question du seuil n’est pas tranchée mais l’administration avance le chiffre de 300 ETP, ce qui correspond au seuil du privé pour la commission SSCT attaché au nouveau CSE après fusion des CHSCT et des CE. La création d’une FS SSCT dépendra donc d’existence d’un Comité Social (CS) et d’un nombre minimum d’agents (300 ETP).</a:t>
            </a:r>
          </a:p>
          <a:p>
            <a:pPr>
              <a:defRPr sz="1100"/>
            </a:pPr>
          </a:p>
          <a:p>
            <a:pPr>
              <a:defRPr sz="1100"/>
            </a:pPr>
            <a:r>
              <a:t>La question de la cartographie est en suspens, tant pour les CS que pour les FS SSCT. Les CS de proximité et spéciaux pourront exister mais ce n’est pas défini dans la loi.</a:t>
            </a:r>
          </a:p>
          <a:p>
            <a:pPr>
              <a:defRPr sz="1100"/>
            </a:pPr>
            <a:r>
              <a:t>Le seuil annoncé par l’administration va très probablement entrainer une réduction du nombre d’instance en SSCT par rapport aux CHSCT existants et donc un éloignement des personnels qui seront aussi plus nombreux pour une instance.</a:t>
            </a:r>
          </a:p>
          <a:p>
            <a:pPr>
              <a:defRPr sz="1100"/>
            </a:pPr>
          </a:p>
          <a:p>
            <a:pPr>
              <a:defRPr sz="1100"/>
            </a:pPr>
            <a:r>
              <a:t>Une telle formation spécialisée pourrait aussi être mise en place dans les administrations où des risques professionnels le justifient. </a:t>
            </a:r>
          </a:p>
          <a:p>
            <a:pPr>
              <a:defRPr sz="1100"/>
            </a:pPr>
          </a:p>
          <a:p>
            <a:pPr>
              <a:defRPr sz="1100"/>
            </a:pPr>
            <a:r>
              <a:t>Le CS et la FS SSCT comporteront le même nombre de représentant-es des personnels titulaires et suppléant•es. Les titulaires de la FS SSCT devront être aussi titulaires ou suppléant•es du CS. Mais les suppléant•es de la FS SSCT pourront être choisi librement en dehors de cette instance par les organisations syndicales. On pourra donc avoir dans cette formation spécialisée des élu•es et des délégué•es, ce qui correspond à une souplesse qui existe actuellement pour les CHSCT. Il avait été envisagé par l’administration la création de postes de seconds suppléant•es, mais cela n’a pas été retenu.</a:t>
            </a:r>
          </a:p>
          <a:p>
            <a:pPr>
              <a:defRPr sz="1100"/>
            </a:pPr>
          </a:p>
          <a:p>
            <a:pPr>
              <a:defRPr sz="1100"/>
            </a:pPr>
            <a:r>
              <a:t>Le nombre de représentants en CS et FS SSCT va être un enjeu. Si on conserve le nombre actuel de représentant•es en CT, alors le nombre de représentant•es dans la formation spécialisée SSCT sera supérieur au nombre actuel de représentant•es en CHSCT, ce qui a un impact sur l’éventail des organisations représentatives et sur les moyens syndicaux (les deux en accroissement). L’administration risque en conséquence d’imposer une diminution du nombre de représentants en Conseil social par rapport au nombre actuel de représentants en CT, pour économiser des moyens syndicaux.</a:t>
            </a:r>
          </a:p>
          <a:p>
            <a:pPr>
              <a:defRPr sz="1100"/>
            </a:pPr>
          </a:p>
          <a:p>
            <a:pPr>
              <a:defRPr sz="1100"/>
            </a:pPr>
            <a:r>
              <a:t>Du côté des prérogatives, mises à part quelques formulation générales un peu en retrait, l’essentiel sera vu lors de la révision des décrets (décret comités techniques - 2011-184 15 février 2011 et décret « CHSCT » 82-453 du 28 mai 1982 profondément). L’administration a annoncé que tout ce qui concerne les CHSCT disparaitrait du décret 82-453 et serait transféré au décret 2011-184. Ce processus sera particulièrement sensible, à surveiller de très près.</a:t>
            </a:r>
          </a:p>
          <a:p>
            <a:pPr>
              <a:defRPr sz="1100"/>
            </a:pPr>
          </a:p>
          <a:p>
            <a:pPr>
              <a:defRPr sz="1100"/>
            </a:pPr>
            <a:r>
              <a:t>Cette nouvelle architecture entrerait en vigueur lors du prochain renouvellement des instances, soit en 2022.</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Shape 162"/>
          <p:cNvSpPr/>
          <p:nvPr>
            <p:ph type="sldImg"/>
          </p:nvPr>
        </p:nvSpPr>
        <p:spPr>
          <a:prstGeom prst="rect">
            <a:avLst/>
          </a:prstGeom>
        </p:spPr>
        <p:txBody>
          <a:bodyPr/>
          <a:lstStyle/>
          <a:p>
            <a:pPr/>
          </a:p>
        </p:txBody>
      </p:sp>
      <p:sp>
        <p:nvSpPr>
          <p:cNvPr id="163" name="Shape 163"/>
          <p:cNvSpPr/>
          <p:nvPr>
            <p:ph type="body" sz="quarter" idx="1"/>
          </p:nvPr>
        </p:nvSpPr>
        <p:spPr>
          <a:prstGeom prst="rect">
            <a:avLst/>
          </a:prstGeom>
        </p:spPr>
        <p:txBody>
          <a:bodyPr/>
          <a:lstStyle/>
          <a:p>
            <a:pPr>
              <a:defRPr sz="1100"/>
            </a:pPr>
            <a:r>
              <a:t>Plus d’examen de listes de mois de bonifications, de propositions de changement de niveau, …</a:t>
            </a:r>
          </a:p>
          <a:p>
            <a:pPr>
              <a:defRPr sz="1100"/>
            </a:pPr>
          </a:p>
          <a:p>
            <a:pPr>
              <a:defRPr sz="1100"/>
            </a:pPr>
            <a:r>
              <a:t>Chaque agent sera seul face à l’arbitraire de la décision de son hiérachique (N+1, N+2) sans recours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Shape 174"/>
          <p:cNvSpPr/>
          <p:nvPr>
            <p:ph type="sldImg"/>
          </p:nvPr>
        </p:nvSpPr>
        <p:spPr>
          <a:prstGeom prst="rect">
            <a:avLst/>
          </a:prstGeom>
        </p:spPr>
        <p:txBody>
          <a:bodyPr/>
          <a:lstStyle/>
          <a:p>
            <a:pPr/>
          </a:p>
        </p:txBody>
      </p:sp>
      <p:sp>
        <p:nvSpPr>
          <p:cNvPr id="175" name="Shape 175"/>
          <p:cNvSpPr/>
          <p:nvPr>
            <p:ph type="body" sz="quarter" idx="1"/>
          </p:nvPr>
        </p:nvSpPr>
        <p:spPr>
          <a:prstGeom prst="rect">
            <a:avLst/>
          </a:prstGeom>
        </p:spPr>
        <p:txBody>
          <a:bodyPr/>
          <a:lstStyle/>
          <a:p>
            <a:pPr>
              <a:defRPr sz="1100"/>
            </a:pPr>
            <a:r>
              <a:t>le projet de loi prévoit d’élargir ces dérogations à l’ensemble des catégories, </a:t>
            </a:r>
            <a:r>
              <a:rPr b="1"/>
              <a:t>prévoit la possibilité de contrats dans tous les établissements publics de l’Etat sans besoin d’en passer par des dérogations.</a:t>
            </a:r>
          </a:p>
          <a:p>
            <a:pPr>
              <a:defRPr sz="1100"/>
            </a:pPr>
            <a:r>
              <a:t>Tous ces contrats pourraient être conclus tout de suite en CDI sur les emplois permanents. Attention : peut ne veut pas dire oblige ! Facilitation de contrats CDD sur emploi pérenne, ce qui légitime une démarche engagée avec les contraintes de réduction d’effectifs.</a:t>
            </a:r>
          </a:p>
          <a:p>
            <a:pPr>
              <a:defRPr b="1" sz="1100"/>
            </a:pPr>
          </a:p>
          <a:p>
            <a:pPr>
              <a:defRPr b="1" sz="1100"/>
            </a:pPr>
            <a:r>
              <a:t>création d’un « contrat de projet »</a:t>
            </a:r>
            <a:r>
              <a:rPr b="0"/>
              <a:t> pour une durée maximale de six années. Ce contrat est institué pour mener à bien un projet ou une opération spécifique dont l’échéance est la réalisation desdits projets ou opérations. Il est bien précisé que ce type de contrat ne débouche ni  sur la titularisation ni sur un CDI.</a:t>
            </a:r>
          </a:p>
          <a:p>
            <a:pPr>
              <a:defRPr b="1" sz="1100"/>
            </a:pPr>
          </a:p>
          <a:p>
            <a:pPr>
              <a:defRPr b="1" sz="1100"/>
            </a:pPr>
            <a:r>
              <a:t>rupture conventionnelle de contrat pour les CDI. </a:t>
            </a:r>
            <a:r>
              <a:rPr b="0"/>
              <a:t>Elle donnerait lieu au versement d’une indemnité. Dans la fonction publique d’État et dans l’hospitalière, le projet de loi prévoit aussi de créer à titre expérimental (entre 2020 et 2025, qui serait concerné, tous les fonctionnaires ???) un dispositif de rupture conventionnelle pour les fonctionnaires. Ces ruptures donneront lieu au versement de l’allocation de retour à l’emploi. Le montant de l’indemnité serait fixé par décret.</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exte du titre"/>
          <p:cNvSpPr txBox="1"/>
          <p:nvPr>
            <p:ph type="title"/>
          </p:nvPr>
        </p:nvSpPr>
        <p:spPr>
          <a:xfrm>
            <a:off x="311708" y="744574"/>
            <a:ext cx="8520601" cy="2052601"/>
          </a:xfrm>
          <a:prstGeom prst="rect">
            <a:avLst/>
          </a:prstGeom>
        </p:spPr>
        <p:txBody>
          <a:bodyPr anchor="b"/>
          <a:lstStyle>
            <a:lvl1pPr algn="ctr">
              <a:defRPr sz="5200"/>
            </a:lvl1pPr>
          </a:lstStyle>
          <a:p>
            <a:pPr/>
            <a:r>
              <a:t>Texte du titre</a:t>
            </a:r>
          </a:p>
        </p:txBody>
      </p:sp>
      <p:sp>
        <p:nvSpPr>
          <p:cNvPr id="12" name="Texte niveau 1…"/>
          <p:cNvSpPr txBox="1"/>
          <p:nvPr>
            <p:ph type="body" sz="quarter" idx="1"/>
          </p:nvPr>
        </p:nvSpPr>
        <p:spPr>
          <a:xfrm>
            <a:off x="311699" y="2834125"/>
            <a:ext cx="8520602" cy="792601"/>
          </a:xfrm>
          <a:prstGeom prst="rect">
            <a:avLst/>
          </a:prstGeom>
        </p:spPr>
        <p:txBody>
          <a:bodyPr/>
          <a:lstStyle>
            <a:lvl1pPr algn="ctr">
              <a:lnSpc>
                <a:spcPct val="100000"/>
              </a:lnSpc>
              <a:spcBef>
                <a:spcPts val="0"/>
              </a:spcBef>
              <a:buClrTx/>
              <a:buSzTx/>
              <a:buNone/>
              <a:defRPr sz="2800"/>
            </a:lvl1pPr>
            <a:lvl2pPr algn="ctr">
              <a:lnSpc>
                <a:spcPct val="100000"/>
              </a:lnSpc>
              <a:spcBef>
                <a:spcPts val="0"/>
              </a:spcBef>
              <a:buClrTx/>
              <a:buSzTx/>
              <a:buNone/>
              <a:defRPr sz="2800"/>
            </a:lvl2pPr>
            <a:lvl3pPr algn="ctr">
              <a:lnSpc>
                <a:spcPct val="100000"/>
              </a:lnSpc>
              <a:spcBef>
                <a:spcPts val="0"/>
              </a:spcBef>
              <a:buClrTx/>
              <a:buSzTx/>
              <a:buNone/>
              <a:defRPr sz="2800"/>
            </a:lvl3pPr>
            <a:lvl4pPr algn="ctr">
              <a:lnSpc>
                <a:spcPct val="100000"/>
              </a:lnSpc>
              <a:spcBef>
                <a:spcPts val="0"/>
              </a:spcBef>
              <a:buClrTx/>
              <a:buSzTx/>
              <a:buNone/>
              <a:defRPr sz="2800"/>
            </a:lvl4pPr>
            <a:lvl5pPr algn="ctr">
              <a:lnSpc>
                <a:spcPct val="100000"/>
              </a:lnSpc>
              <a:spcBef>
                <a:spcPts val="0"/>
              </a:spcBef>
              <a:buClrTx/>
              <a:buSzTx/>
              <a:buNone/>
              <a:defRPr sz="2800"/>
            </a:lvl5pPr>
          </a:lstStyle>
          <a:p>
            <a:pPr/>
            <a:r>
              <a:t>Texte niveau 1</a:t>
            </a:r>
          </a:p>
          <a:p>
            <a:pPr lvl="1"/>
            <a:r>
              <a:t>Texte niveau 2</a:t>
            </a:r>
          </a:p>
          <a:p>
            <a:pPr lvl="2"/>
            <a:r>
              <a:t>Texte niveau 3</a:t>
            </a:r>
          </a:p>
          <a:p>
            <a:pPr lvl="3"/>
            <a:r>
              <a:t>Texte niveau 4</a:t>
            </a:r>
          </a:p>
          <a:p>
            <a:pPr lvl="4"/>
            <a:r>
              <a:t>Texte niveau 5</a:t>
            </a:r>
          </a:p>
        </p:txBody>
      </p:sp>
      <p:sp>
        <p:nvSpPr>
          <p:cNvPr id="1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number">
    <p:spTree>
      <p:nvGrpSpPr>
        <p:cNvPr id="1" name=""/>
        <p:cNvGrpSpPr/>
        <p:nvPr/>
      </p:nvGrpSpPr>
      <p:grpSpPr>
        <a:xfrm>
          <a:off x="0" y="0"/>
          <a:ext cx="0" cy="0"/>
          <a:chOff x="0" y="0"/>
          <a:chExt cx="0" cy="0"/>
        </a:xfrm>
      </p:grpSpPr>
      <p:sp>
        <p:nvSpPr>
          <p:cNvPr id="91" name="Texte du titre"/>
          <p:cNvSpPr txBox="1"/>
          <p:nvPr>
            <p:ph type="title"/>
          </p:nvPr>
        </p:nvSpPr>
        <p:spPr>
          <a:xfrm>
            <a:off x="311699" y="1106125"/>
            <a:ext cx="8520602" cy="1963500"/>
          </a:xfrm>
          <a:prstGeom prst="rect">
            <a:avLst/>
          </a:prstGeom>
        </p:spPr>
        <p:txBody>
          <a:bodyPr anchor="b"/>
          <a:lstStyle>
            <a:lvl1pPr algn="ctr">
              <a:defRPr sz="12000"/>
            </a:lvl1pPr>
          </a:lstStyle>
          <a:p>
            <a:pPr/>
            <a:r>
              <a:t>Texte du titre</a:t>
            </a:r>
          </a:p>
        </p:txBody>
      </p:sp>
      <p:sp>
        <p:nvSpPr>
          <p:cNvPr id="92" name="Texte niveau 1…"/>
          <p:cNvSpPr txBox="1"/>
          <p:nvPr>
            <p:ph type="body" sz="half" idx="1"/>
          </p:nvPr>
        </p:nvSpPr>
        <p:spPr>
          <a:xfrm>
            <a:off x="311699" y="3152225"/>
            <a:ext cx="8520602" cy="1300800"/>
          </a:xfrm>
          <a:prstGeom prst="rect">
            <a:avLst/>
          </a:prstGeom>
        </p:spPr>
        <p:txBody>
          <a:bodyPr/>
          <a:lstStyle>
            <a:lvl1pPr algn="ctr"/>
            <a:lvl2pPr algn="ctr"/>
            <a:lvl3pPr algn="ctr"/>
            <a:lvl4pPr algn="ctr"/>
            <a:lvl5pPr algn="ctr"/>
          </a:lstStyle>
          <a:p>
            <a:pPr/>
            <a:r>
              <a:t>Texte niveau 1</a:t>
            </a:r>
          </a:p>
          <a:p>
            <a:pPr lvl="1"/>
            <a:r>
              <a:t>Texte niveau 2</a:t>
            </a:r>
          </a:p>
          <a:p>
            <a:pPr lvl="2"/>
            <a:r>
              <a:t>Texte niveau 3</a:t>
            </a:r>
          </a:p>
          <a:p>
            <a:pPr lvl="3"/>
            <a:r>
              <a:t>Texte niveau 4</a:t>
            </a:r>
          </a:p>
          <a:p>
            <a:pPr lvl="4"/>
            <a:r>
              <a:t>Texte niveau 5</a:t>
            </a:r>
          </a:p>
        </p:txBody>
      </p:sp>
      <p:sp>
        <p:nvSpPr>
          <p:cNvPr id="9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00"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0" name="Texte du titre"/>
          <p:cNvSpPr txBox="1"/>
          <p:nvPr>
            <p:ph type="title"/>
          </p:nvPr>
        </p:nvSpPr>
        <p:spPr>
          <a:xfrm>
            <a:off x="311699" y="2150849"/>
            <a:ext cx="8520602" cy="841801"/>
          </a:xfrm>
          <a:prstGeom prst="rect">
            <a:avLst/>
          </a:prstGeom>
        </p:spPr>
        <p:txBody>
          <a:bodyPr anchor="ctr"/>
          <a:lstStyle>
            <a:lvl1pPr algn="ctr">
              <a:defRPr sz="3600"/>
            </a:lvl1pPr>
          </a:lstStyle>
          <a:p>
            <a:pPr/>
            <a:r>
              <a:t>Texte du titre</a:t>
            </a:r>
          </a:p>
        </p:txBody>
      </p:sp>
      <p:sp>
        <p:nvSpPr>
          <p:cNvPr id="21"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body">
    <p:spTree>
      <p:nvGrpSpPr>
        <p:cNvPr id="1" name=""/>
        <p:cNvGrpSpPr/>
        <p:nvPr/>
      </p:nvGrpSpPr>
      <p:grpSpPr>
        <a:xfrm>
          <a:off x="0" y="0"/>
          <a:ext cx="0" cy="0"/>
          <a:chOff x="0" y="0"/>
          <a:chExt cx="0" cy="0"/>
        </a:xfrm>
      </p:grpSpPr>
      <p:sp>
        <p:nvSpPr>
          <p:cNvPr id="28" name="Texte du titre"/>
          <p:cNvSpPr txBox="1"/>
          <p:nvPr>
            <p:ph type="title"/>
          </p:nvPr>
        </p:nvSpPr>
        <p:spPr>
          <a:prstGeom prst="rect">
            <a:avLst/>
          </a:prstGeom>
        </p:spPr>
        <p:txBody>
          <a:bodyPr/>
          <a:lstStyle/>
          <a:p>
            <a:pPr/>
            <a:r>
              <a:t>Texte du titre</a:t>
            </a:r>
          </a:p>
        </p:txBody>
      </p:sp>
      <p:sp>
        <p:nvSpPr>
          <p:cNvPr id="29" name="Texte niveau 1…"/>
          <p:cNvSpPr txBox="1"/>
          <p:nvPr>
            <p:ph type="body" idx="1"/>
          </p:nvPr>
        </p:nvSpPr>
        <p:spPr>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30"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two columns">
    <p:spTree>
      <p:nvGrpSpPr>
        <p:cNvPr id="1" name=""/>
        <p:cNvGrpSpPr/>
        <p:nvPr/>
      </p:nvGrpSpPr>
      <p:grpSpPr>
        <a:xfrm>
          <a:off x="0" y="0"/>
          <a:ext cx="0" cy="0"/>
          <a:chOff x="0" y="0"/>
          <a:chExt cx="0" cy="0"/>
        </a:xfrm>
      </p:grpSpPr>
      <p:sp>
        <p:nvSpPr>
          <p:cNvPr id="37" name="Texte du titre"/>
          <p:cNvSpPr txBox="1"/>
          <p:nvPr>
            <p:ph type="title"/>
          </p:nvPr>
        </p:nvSpPr>
        <p:spPr>
          <a:prstGeom prst="rect">
            <a:avLst/>
          </a:prstGeom>
        </p:spPr>
        <p:txBody>
          <a:bodyPr/>
          <a:lstStyle/>
          <a:p>
            <a:pPr/>
            <a:r>
              <a:t>Texte du titre</a:t>
            </a:r>
          </a:p>
        </p:txBody>
      </p:sp>
      <p:sp>
        <p:nvSpPr>
          <p:cNvPr id="38" name="Texte niveau 1…"/>
          <p:cNvSpPr txBox="1"/>
          <p:nvPr>
            <p:ph type="body" sz="half" idx="1"/>
          </p:nvPr>
        </p:nvSpPr>
        <p:spPr>
          <a:xfrm>
            <a:off x="311699" y="1152475"/>
            <a:ext cx="3999902" cy="3416400"/>
          </a:xfrm>
          <a:prstGeom prst="rect">
            <a:avLst/>
          </a:prstGeom>
        </p:spPr>
        <p:txBody>
          <a:bodyPr/>
          <a:lstStyle>
            <a:lvl1pPr>
              <a:defRPr sz="1400"/>
            </a:lvl1pPr>
            <a:lvl2pPr>
              <a:defRPr sz="1400"/>
            </a:lvl2pPr>
            <a:lvl3pPr>
              <a:defRPr sz="1400"/>
            </a:lvl3pPr>
            <a:lvl4pPr>
              <a:defRPr sz="1400"/>
            </a:lvl4pPr>
            <a:lvl5pPr>
              <a:defRPr sz="1400"/>
            </a:lvl5pPr>
          </a:lstStyle>
          <a:p>
            <a:pPr/>
            <a:r>
              <a:t>Texte niveau 1</a:t>
            </a:r>
          </a:p>
          <a:p>
            <a:pPr lvl="1"/>
            <a:r>
              <a:t>Texte niveau 2</a:t>
            </a:r>
          </a:p>
          <a:p>
            <a:pPr lvl="2"/>
            <a:r>
              <a:t>Texte niveau 3</a:t>
            </a:r>
          </a:p>
          <a:p>
            <a:pPr lvl="3"/>
            <a:r>
              <a:t>Texte niveau 4</a:t>
            </a:r>
          </a:p>
          <a:p>
            <a:pPr lvl="4"/>
            <a:r>
              <a:t>Texte niveau 5</a:t>
            </a:r>
          </a:p>
        </p:txBody>
      </p:sp>
      <p:sp>
        <p:nvSpPr>
          <p:cNvPr id="39" name="Shape 23"/>
          <p:cNvSpPr txBox="1"/>
          <p:nvPr>
            <p:ph type="body" sz="half" idx="21"/>
          </p:nvPr>
        </p:nvSpPr>
        <p:spPr>
          <a:xfrm>
            <a:off x="4832399" y="1152475"/>
            <a:ext cx="3999902" cy="3416400"/>
          </a:xfrm>
          <a:prstGeom prst="rect">
            <a:avLst/>
          </a:prstGeom>
        </p:spPr>
        <p:txBody>
          <a:bodyPr/>
          <a:lstStyle/>
          <a:p>
            <a:pPr>
              <a:defRPr sz="1400"/>
            </a:pPr>
          </a:p>
        </p:txBody>
      </p:sp>
      <p:sp>
        <p:nvSpPr>
          <p:cNvPr id="40"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47" name="Texte du titre"/>
          <p:cNvSpPr txBox="1"/>
          <p:nvPr>
            <p:ph type="title"/>
          </p:nvPr>
        </p:nvSpPr>
        <p:spPr>
          <a:prstGeom prst="rect">
            <a:avLst/>
          </a:prstGeom>
        </p:spPr>
        <p:txBody>
          <a:bodyPr/>
          <a:lstStyle/>
          <a:p>
            <a:pPr/>
            <a:r>
              <a:t>Texte du titre</a:t>
            </a:r>
          </a:p>
        </p:txBody>
      </p:sp>
      <p:sp>
        <p:nvSpPr>
          <p:cNvPr id="48"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ne column text">
    <p:spTree>
      <p:nvGrpSpPr>
        <p:cNvPr id="1" name=""/>
        <p:cNvGrpSpPr/>
        <p:nvPr/>
      </p:nvGrpSpPr>
      <p:grpSpPr>
        <a:xfrm>
          <a:off x="0" y="0"/>
          <a:ext cx="0" cy="0"/>
          <a:chOff x="0" y="0"/>
          <a:chExt cx="0" cy="0"/>
        </a:xfrm>
      </p:grpSpPr>
      <p:sp>
        <p:nvSpPr>
          <p:cNvPr id="55" name="Texte du titre"/>
          <p:cNvSpPr txBox="1"/>
          <p:nvPr>
            <p:ph type="title"/>
          </p:nvPr>
        </p:nvSpPr>
        <p:spPr>
          <a:xfrm>
            <a:off x="311699" y="555600"/>
            <a:ext cx="2808001" cy="755700"/>
          </a:xfrm>
          <a:prstGeom prst="rect">
            <a:avLst/>
          </a:prstGeom>
        </p:spPr>
        <p:txBody>
          <a:bodyPr anchor="b"/>
          <a:lstStyle>
            <a:lvl1pPr>
              <a:defRPr sz="2400"/>
            </a:lvl1pPr>
          </a:lstStyle>
          <a:p>
            <a:pPr/>
            <a:r>
              <a:t>Texte du titre</a:t>
            </a:r>
          </a:p>
        </p:txBody>
      </p:sp>
      <p:sp>
        <p:nvSpPr>
          <p:cNvPr id="56" name="Texte niveau 1…"/>
          <p:cNvSpPr txBox="1"/>
          <p:nvPr>
            <p:ph type="body" sz="quarter" idx="1"/>
          </p:nvPr>
        </p:nvSpPr>
        <p:spPr>
          <a:xfrm>
            <a:off x="311699" y="1389599"/>
            <a:ext cx="2808001" cy="3179401"/>
          </a:xfrm>
          <a:prstGeom prst="rect">
            <a:avLst/>
          </a:prstGeom>
        </p:spPr>
        <p:txBody>
          <a:bodyPr/>
          <a:lstStyle>
            <a:lvl1pPr>
              <a:defRPr sz="1200"/>
            </a:lvl1pPr>
            <a:lvl2pPr>
              <a:defRPr sz="1200"/>
            </a:lvl2pPr>
            <a:lvl3pPr>
              <a:defRPr sz="1200"/>
            </a:lvl3pPr>
            <a:lvl4pPr>
              <a:defRPr sz="1200"/>
            </a:lvl4pPr>
            <a:lvl5pPr>
              <a:defRPr sz="1200"/>
            </a:lvl5pPr>
          </a:lstStyle>
          <a:p>
            <a:pPr/>
            <a:r>
              <a:t>Texte niveau 1</a:t>
            </a:r>
          </a:p>
          <a:p>
            <a:pPr lvl="1"/>
            <a:r>
              <a:t>Texte niveau 2</a:t>
            </a:r>
          </a:p>
          <a:p>
            <a:pPr lvl="2"/>
            <a:r>
              <a:t>Texte niveau 3</a:t>
            </a:r>
          </a:p>
          <a:p>
            <a:pPr lvl="3"/>
            <a:r>
              <a:t>Texte niveau 4</a:t>
            </a:r>
          </a:p>
          <a:p>
            <a:pPr lvl="4"/>
            <a:r>
              <a:t>Texte niveau 5</a:t>
            </a:r>
          </a:p>
        </p:txBody>
      </p:sp>
      <p:sp>
        <p:nvSpPr>
          <p:cNvPr id="57"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in point">
    <p:spTree>
      <p:nvGrpSpPr>
        <p:cNvPr id="1" name=""/>
        <p:cNvGrpSpPr/>
        <p:nvPr/>
      </p:nvGrpSpPr>
      <p:grpSpPr>
        <a:xfrm>
          <a:off x="0" y="0"/>
          <a:ext cx="0" cy="0"/>
          <a:chOff x="0" y="0"/>
          <a:chExt cx="0" cy="0"/>
        </a:xfrm>
      </p:grpSpPr>
      <p:sp>
        <p:nvSpPr>
          <p:cNvPr id="64" name="Texte du titre"/>
          <p:cNvSpPr txBox="1"/>
          <p:nvPr>
            <p:ph type="title"/>
          </p:nvPr>
        </p:nvSpPr>
        <p:spPr>
          <a:xfrm>
            <a:off x="490250" y="450149"/>
            <a:ext cx="6367801" cy="4090801"/>
          </a:xfrm>
          <a:prstGeom prst="rect">
            <a:avLst/>
          </a:prstGeom>
        </p:spPr>
        <p:txBody>
          <a:bodyPr anchor="ctr"/>
          <a:lstStyle>
            <a:lvl1pPr>
              <a:defRPr sz="4800"/>
            </a:lvl1pPr>
          </a:lstStyle>
          <a:p>
            <a:pPr/>
            <a:r>
              <a:t>Texte du titre</a:t>
            </a:r>
          </a:p>
        </p:txBody>
      </p:sp>
      <p:sp>
        <p:nvSpPr>
          <p:cNvPr id="6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title and description">
    <p:spTree>
      <p:nvGrpSpPr>
        <p:cNvPr id="1" name=""/>
        <p:cNvGrpSpPr/>
        <p:nvPr/>
      </p:nvGrpSpPr>
      <p:grpSpPr>
        <a:xfrm>
          <a:off x="0" y="0"/>
          <a:ext cx="0" cy="0"/>
          <a:chOff x="0" y="0"/>
          <a:chExt cx="0" cy="0"/>
        </a:xfrm>
      </p:grpSpPr>
      <p:sp>
        <p:nvSpPr>
          <p:cNvPr id="72" name="Shape 36"/>
          <p:cNvSpPr/>
          <p:nvPr/>
        </p:nvSpPr>
        <p:spPr>
          <a:xfrm>
            <a:off x="4572000" y="-125"/>
            <a:ext cx="4572000" cy="5143501"/>
          </a:xfrm>
          <a:prstGeom prst="rect">
            <a:avLst/>
          </a:prstGeom>
          <a:solidFill>
            <a:srgbClr val="EEEEEE"/>
          </a:solidFill>
          <a:ln w="12700">
            <a:miter lim="400000"/>
          </a:ln>
        </p:spPr>
        <p:txBody>
          <a:bodyPr lIns="45719" rIns="45719" anchor="ctr"/>
          <a:lstStyle/>
          <a:p>
            <a:pPr/>
          </a:p>
        </p:txBody>
      </p:sp>
      <p:sp>
        <p:nvSpPr>
          <p:cNvPr id="73" name="Texte du titre"/>
          <p:cNvSpPr txBox="1"/>
          <p:nvPr>
            <p:ph type="title"/>
          </p:nvPr>
        </p:nvSpPr>
        <p:spPr>
          <a:xfrm>
            <a:off x="265500" y="1233175"/>
            <a:ext cx="4045200" cy="1482301"/>
          </a:xfrm>
          <a:prstGeom prst="rect">
            <a:avLst/>
          </a:prstGeom>
        </p:spPr>
        <p:txBody>
          <a:bodyPr anchor="b"/>
          <a:lstStyle>
            <a:lvl1pPr algn="ctr">
              <a:defRPr sz="4200"/>
            </a:lvl1pPr>
          </a:lstStyle>
          <a:p>
            <a:pPr/>
            <a:r>
              <a:t>Texte du titre</a:t>
            </a:r>
          </a:p>
        </p:txBody>
      </p:sp>
      <p:sp>
        <p:nvSpPr>
          <p:cNvPr id="74" name="Texte niveau 1…"/>
          <p:cNvSpPr txBox="1"/>
          <p:nvPr>
            <p:ph type="body" sz="quarter" idx="1"/>
          </p:nvPr>
        </p:nvSpPr>
        <p:spPr>
          <a:xfrm>
            <a:off x="265500" y="2803075"/>
            <a:ext cx="4045200" cy="1235101"/>
          </a:xfrm>
          <a:prstGeom prst="rect">
            <a:avLst/>
          </a:prstGeom>
        </p:spPr>
        <p:txBody>
          <a:bodyPr/>
          <a:lstStyle>
            <a:lvl1pPr algn="ctr">
              <a:lnSpc>
                <a:spcPct val="100000"/>
              </a:lnSpc>
              <a:spcBef>
                <a:spcPts val="0"/>
              </a:spcBef>
              <a:buClrTx/>
              <a:buSzTx/>
              <a:buNone/>
              <a:defRPr sz="2100"/>
            </a:lvl1pPr>
            <a:lvl2pPr algn="ctr">
              <a:lnSpc>
                <a:spcPct val="100000"/>
              </a:lnSpc>
              <a:spcBef>
                <a:spcPts val="0"/>
              </a:spcBef>
              <a:buClrTx/>
              <a:buSzTx/>
              <a:buNone/>
              <a:defRPr sz="2100"/>
            </a:lvl2pPr>
            <a:lvl3pPr algn="ctr">
              <a:lnSpc>
                <a:spcPct val="100000"/>
              </a:lnSpc>
              <a:spcBef>
                <a:spcPts val="0"/>
              </a:spcBef>
              <a:buClrTx/>
              <a:buSzTx/>
              <a:buNone/>
              <a:defRPr sz="2100"/>
            </a:lvl3pPr>
            <a:lvl4pPr algn="ctr">
              <a:lnSpc>
                <a:spcPct val="100000"/>
              </a:lnSpc>
              <a:spcBef>
                <a:spcPts val="0"/>
              </a:spcBef>
              <a:buClrTx/>
              <a:buSzTx/>
              <a:buNone/>
              <a:defRPr sz="2100"/>
            </a:lvl4pPr>
            <a:lvl5pPr algn="ctr">
              <a:lnSpc>
                <a:spcPct val="100000"/>
              </a:lnSpc>
              <a:spcBef>
                <a:spcPts val="0"/>
              </a:spcBef>
              <a:buClrTx/>
              <a:buSzTx/>
              <a:buNone/>
              <a:defRPr sz="2100"/>
            </a:lvl5pPr>
          </a:lstStyle>
          <a:p>
            <a:pPr/>
            <a:r>
              <a:t>Texte niveau 1</a:t>
            </a:r>
          </a:p>
          <a:p>
            <a:pPr lvl="1"/>
            <a:r>
              <a:t>Texte niveau 2</a:t>
            </a:r>
          </a:p>
          <a:p>
            <a:pPr lvl="2"/>
            <a:r>
              <a:t>Texte niveau 3</a:t>
            </a:r>
          </a:p>
          <a:p>
            <a:pPr lvl="3"/>
            <a:r>
              <a:t>Texte niveau 4</a:t>
            </a:r>
          </a:p>
          <a:p>
            <a:pPr lvl="4"/>
            <a:r>
              <a:t>Texte niveau 5</a:t>
            </a:r>
          </a:p>
        </p:txBody>
      </p:sp>
      <p:sp>
        <p:nvSpPr>
          <p:cNvPr id="75" name="Shape 39"/>
          <p:cNvSpPr txBox="1"/>
          <p:nvPr>
            <p:ph type="body" sz="half" idx="21"/>
          </p:nvPr>
        </p:nvSpPr>
        <p:spPr>
          <a:xfrm>
            <a:off x="4939500" y="724074"/>
            <a:ext cx="3837000" cy="3695102"/>
          </a:xfrm>
          <a:prstGeom prst="rect">
            <a:avLst/>
          </a:prstGeom>
        </p:spPr>
        <p:txBody>
          <a:bodyPr anchor="ctr"/>
          <a:lstStyle/>
          <a:p>
            <a:pPr/>
          </a:p>
        </p:txBody>
      </p:sp>
      <p:sp>
        <p:nvSpPr>
          <p:cNvPr id="76"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aption">
    <p:spTree>
      <p:nvGrpSpPr>
        <p:cNvPr id="1" name=""/>
        <p:cNvGrpSpPr/>
        <p:nvPr/>
      </p:nvGrpSpPr>
      <p:grpSpPr>
        <a:xfrm>
          <a:off x="0" y="0"/>
          <a:ext cx="0" cy="0"/>
          <a:chOff x="0" y="0"/>
          <a:chExt cx="0" cy="0"/>
        </a:xfrm>
      </p:grpSpPr>
      <p:sp>
        <p:nvSpPr>
          <p:cNvPr id="83" name="Texte niveau 1…"/>
          <p:cNvSpPr txBox="1"/>
          <p:nvPr>
            <p:ph type="body" sz="quarter" idx="1"/>
          </p:nvPr>
        </p:nvSpPr>
        <p:spPr>
          <a:xfrm>
            <a:off x="311699" y="4230575"/>
            <a:ext cx="5998802" cy="605101"/>
          </a:xfrm>
          <a:prstGeom prst="rect">
            <a:avLst/>
          </a:prstGeom>
        </p:spPr>
        <p:txBody>
          <a:bodyPr anchor="ctr"/>
          <a:lstStyle>
            <a:lvl1pPr>
              <a:lnSpc>
                <a:spcPct val="100000"/>
              </a:lnSpc>
              <a:spcBef>
                <a:spcPts val="0"/>
              </a:spcBef>
              <a:buClrTx/>
              <a:buSzTx/>
              <a:buNone/>
            </a:lvl1pPr>
            <a:lvl2pPr>
              <a:lnSpc>
                <a:spcPct val="100000"/>
              </a:lnSpc>
              <a:spcBef>
                <a:spcPts val="0"/>
              </a:spcBef>
              <a:buClrTx/>
            </a:lvl2pPr>
            <a:lvl3pPr>
              <a:lnSpc>
                <a:spcPct val="100000"/>
              </a:lnSpc>
              <a:spcBef>
                <a:spcPts val="0"/>
              </a:spcBef>
              <a:buClrTx/>
            </a:lvl3pPr>
            <a:lvl4pPr>
              <a:lnSpc>
                <a:spcPct val="100000"/>
              </a:lnSpc>
              <a:spcBef>
                <a:spcPts val="0"/>
              </a:spcBef>
              <a:buClrTx/>
            </a:lvl4pPr>
            <a:lvl5pPr>
              <a:lnSpc>
                <a:spcPct val="100000"/>
              </a:lnSpc>
              <a:spcBef>
                <a:spcPts val="0"/>
              </a:spcBef>
              <a:buClrTx/>
            </a:lvl5pPr>
          </a:lstStyle>
          <a:p>
            <a:pPr/>
            <a:r>
              <a:t>Texte niveau 1</a:t>
            </a:r>
          </a:p>
          <a:p>
            <a:pPr lvl="1"/>
            <a:r>
              <a:t>Texte niveau 2</a:t>
            </a:r>
          </a:p>
          <a:p>
            <a:pPr lvl="2"/>
            <a:r>
              <a:t>Texte niveau 3</a:t>
            </a:r>
          </a:p>
          <a:p>
            <a:pPr lvl="3"/>
            <a:r>
              <a:t>Texte niveau 4</a:t>
            </a:r>
          </a:p>
          <a:p>
            <a:pPr lvl="4"/>
            <a:r>
              <a:t>Texte niveau 5</a:t>
            </a:r>
          </a:p>
        </p:txBody>
      </p:sp>
      <p:sp>
        <p:nvSpPr>
          <p:cNvPr id="84"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exte du titre"/>
          <p:cNvSpPr txBox="1"/>
          <p:nvPr>
            <p:ph type="title"/>
          </p:nvPr>
        </p:nvSpPr>
        <p:spPr>
          <a:xfrm>
            <a:off x="311699" y="445025"/>
            <a:ext cx="8520602" cy="5727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a:r>
              <a:t>Texte du titre</a:t>
            </a:r>
          </a:p>
        </p:txBody>
      </p:sp>
      <p:sp>
        <p:nvSpPr>
          <p:cNvPr id="3" name="Texte niveau 1…"/>
          <p:cNvSpPr txBox="1"/>
          <p:nvPr>
            <p:ph type="body" idx="1"/>
          </p:nvPr>
        </p:nvSpPr>
        <p:spPr>
          <a:xfrm>
            <a:off x="311699" y="1152475"/>
            <a:ext cx="8520602" cy="3416400"/>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a:r>
              <a:t>Texte niveau 1</a:t>
            </a:r>
          </a:p>
          <a:p>
            <a:pPr lvl="1"/>
            <a:r>
              <a:t>Texte niveau 2</a:t>
            </a:r>
          </a:p>
          <a:p>
            <a:pPr lvl="2"/>
            <a:r>
              <a:t>Texte niveau 3</a:t>
            </a:r>
          </a:p>
          <a:p>
            <a:pPr lvl="3"/>
            <a:r>
              <a:t>Texte niveau 4</a:t>
            </a:r>
          </a:p>
          <a:p>
            <a:pPr lvl="4"/>
            <a:r>
              <a:t>Texte niveau 5</a:t>
            </a:r>
          </a:p>
        </p:txBody>
      </p:sp>
      <p:sp>
        <p:nvSpPr>
          <p:cNvPr id="4" name="Numéro de diapositive"/>
          <p:cNvSpPr txBox="1"/>
          <p:nvPr>
            <p:ph type="sldNum" sz="quarter" idx="2"/>
          </p:nvPr>
        </p:nvSpPr>
        <p:spPr>
          <a:xfrm>
            <a:off x="8684344" y="4700818"/>
            <a:ext cx="336814" cy="318396"/>
          </a:xfrm>
          <a:prstGeom prst="rect">
            <a:avLst/>
          </a:prstGeom>
          <a:ln w="12700">
            <a:miter lim="400000"/>
          </a:ln>
        </p:spPr>
        <p:txBody>
          <a:bodyPr wrap="none" lIns="91424" tIns="91424" rIns="91424" bIns="91424" anchor="ctr">
            <a:spAutoFit/>
          </a:bodyPr>
          <a:lstStyle>
            <a:lvl1pPr algn="r">
              <a:defRPr sz="1000">
                <a:solidFill>
                  <a:schemeClr val="accent2">
                    <a:lumOff val="21764"/>
                  </a:schemeClr>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j-lt"/>
          <a:ea typeface="+mj-ea"/>
          <a:cs typeface="+mj-cs"/>
          <a:sym typeface="Arial"/>
        </a:defRPr>
      </a:lvl1pPr>
      <a:lvl2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j-lt"/>
          <a:ea typeface="+mj-ea"/>
          <a:cs typeface="+mj-cs"/>
          <a:sym typeface="Arial"/>
        </a:defRPr>
      </a:lvl2pPr>
      <a:lvl3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j-lt"/>
          <a:ea typeface="+mj-ea"/>
          <a:cs typeface="+mj-cs"/>
          <a:sym typeface="Arial"/>
        </a:defRPr>
      </a:lvl3pPr>
      <a:lvl4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j-lt"/>
          <a:ea typeface="+mj-ea"/>
          <a:cs typeface="+mj-cs"/>
          <a:sym typeface="Arial"/>
        </a:defRPr>
      </a:lvl4pPr>
      <a:lvl5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j-lt"/>
          <a:ea typeface="+mj-ea"/>
          <a:cs typeface="+mj-cs"/>
          <a:sym typeface="Arial"/>
        </a:defRPr>
      </a:lvl5pPr>
      <a:lvl6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j-lt"/>
          <a:ea typeface="+mj-ea"/>
          <a:cs typeface="+mj-cs"/>
          <a:sym typeface="Arial"/>
        </a:defRPr>
      </a:lvl6pPr>
      <a:lvl7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j-lt"/>
          <a:ea typeface="+mj-ea"/>
          <a:cs typeface="+mj-cs"/>
          <a:sym typeface="Arial"/>
        </a:defRPr>
      </a:lvl7pPr>
      <a:lvl8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j-lt"/>
          <a:ea typeface="+mj-ea"/>
          <a:cs typeface="+mj-cs"/>
          <a:sym typeface="Arial"/>
        </a:defRPr>
      </a:lvl8pPr>
      <a:lvl9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j-lt"/>
          <a:ea typeface="+mj-ea"/>
          <a:cs typeface="+mj-cs"/>
          <a:sym typeface="Arial"/>
        </a:defRPr>
      </a:lvl9pPr>
    </p:titleStyle>
    <p:bodyStyle>
      <a:lvl1pPr marL="0" marR="0" indent="0" algn="l" defTabSz="914400" rtl="0" latinLnBrk="0">
        <a:lnSpc>
          <a:spcPct val="115000"/>
        </a:lnSpc>
        <a:spcBef>
          <a:spcPts val="1600"/>
        </a:spcBef>
        <a:spcAft>
          <a:spcPts val="0"/>
        </a:spcAft>
        <a:buClr>
          <a:schemeClr val="accent2">
            <a:lumOff val="21764"/>
          </a:schemeClr>
        </a:buClr>
        <a:buSzPct val="100000"/>
        <a:buFontTx/>
        <a:buChar char="●"/>
        <a:tabLst/>
        <a:defRPr b="0" baseline="0" cap="none" i="0" spc="0" strike="noStrike" sz="1800" u="none">
          <a:solidFill>
            <a:schemeClr val="accent2">
              <a:lumOff val="21764"/>
            </a:schemeClr>
          </a:solidFill>
          <a:uFillTx/>
          <a:latin typeface="+mj-lt"/>
          <a:ea typeface="+mj-ea"/>
          <a:cs typeface="+mj-cs"/>
          <a:sym typeface="Arial"/>
        </a:defRPr>
      </a:lvl1pPr>
      <a:lvl2pPr marL="0" marR="0" indent="0" algn="l" defTabSz="914400" rtl="0" latinLnBrk="0">
        <a:lnSpc>
          <a:spcPct val="115000"/>
        </a:lnSpc>
        <a:spcBef>
          <a:spcPts val="1600"/>
        </a:spcBef>
        <a:spcAft>
          <a:spcPts val="0"/>
        </a:spcAft>
        <a:buClr>
          <a:schemeClr val="accent2">
            <a:lumOff val="21764"/>
          </a:schemeClr>
        </a:buClr>
        <a:buSzPct val="100000"/>
        <a:buFontTx/>
        <a:buChar char="○"/>
        <a:tabLst/>
        <a:defRPr b="0" baseline="0" cap="none" i="0" spc="0" strike="noStrike" sz="1800" u="none">
          <a:solidFill>
            <a:schemeClr val="accent2">
              <a:lumOff val="21764"/>
            </a:schemeClr>
          </a:solidFill>
          <a:uFillTx/>
          <a:latin typeface="+mj-lt"/>
          <a:ea typeface="+mj-ea"/>
          <a:cs typeface="+mj-cs"/>
          <a:sym typeface="Arial"/>
        </a:defRPr>
      </a:lvl2pPr>
      <a:lvl3pPr marL="0" marR="0" indent="0" algn="l" defTabSz="914400" rtl="0" latinLnBrk="0">
        <a:lnSpc>
          <a:spcPct val="115000"/>
        </a:lnSpc>
        <a:spcBef>
          <a:spcPts val="1600"/>
        </a:spcBef>
        <a:spcAft>
          <a:spcPts val="0"/>
        </a:spcAft>
        <a:buClr>
          <a:schemeClr val="accent2">
            <a:lumOff val="21764"/>
          </a:schemeClr>
        </a:buClr>
        <a:buSzPct val="100000"/>
        <a:buFontTx/>
        <a:buChar char="■"/>
        <a:tabLst/>
        <a:defRPr b="0" baseline="0" cap="none" i="0" spc="0" strike="noStrike" sz="1800" u="none">
          <a:solidFill>
            <a:schemeClr val="accent2">
              <a:lumOff val="21764"/>
            </a:schemeClr>
          </a:solidFill>
          <a:uFillTx/>
          <a:latin typeface="+mj-lt"/>
          <a:ea typeface="+mj-ea"/>
          <a:cs typeface="+mj-cs"/>
          <a:sym typeface="Arial"/>
        </a:defRPr>
      </a:lvl3pPr>
      <a:lvl4pPr marL="0" marR="0" indent="0" algn="l" defTabSz="914400" rtl="0" latinLnBrk="0">
        <a:lnSpc>
          <a:spcPct val="115000"/>
        </a:lnSpc>
        <a:spcBef>
          <a:spcPts val="1600"/>
        </a:spcBef>
        <a:spcAft>
          <a:spcPts val="0"/>
        </a:spcAft>
        <a:buClr>
          <a:schemeClr val="accent2">
            <a:lumOff val="21764"/>
          </a:schemeClr>
        </a:buClr>
        <a:buSzPct val="100000"/>
        <a:buFontTx/>
        <a:buChar char="●"/>
        <a:tabLst/>
        <a:defRPr b="0" baseline="0" cap="none" i="0" spc="0" strike="noStrike" sz="1800" u="none">
          <a:solidFill>
            <a:schemeClr val="accent2">
              <a:lumOff val="21764"/>
            </a:schemeClr>
          </a:solidFill>
          <a:uFillTx/>
          <a:latin typeface="+mj-lt"/>
          <a:ea typeface="+mj-ea"/>
          <a:cs typeface="+mj-cs"/>
          <a:sym typeface="Arial"/>
        </a:defRPr>
      </a:lvl4pPr>
      <a:lvl5pPr marL="0" marR="0" indent="0" algn="l" defTabSz="914400" rtl="0" latinLnBrk="0">
        <a:lnSpc>
          <a:spcPct val="115000"/>
        </a:lnSpc>
        <a:spcBef>
          <a:spcPts val="1600"/>
        </a:spcBef>
        <a:spcAft>
          <a:spcPts val="0"/>
        </a:spcAft>
        <a:buClr>
          <a:schemeClr val="accent2">
            <a:lumOff val="21764"/>
          </a:schemeClr>
        </a:buClr>
        <a:buSzPct val="100000"/>
        <a:buFontTx/>
        <a:buChar char="○"/>
        <a:tabLst/>
        <a:defRPr b="0" baseline="0" cap="none" i="0" spc="0" strike="noStrike" sz="1800" u="none">
          <a:solidFill>
            <a:schemeClr val="accent2">
              <a:lumOff val="21764"/>
            </a:schemeClr>
          </a:solidFill>
          <a:uFillTx/>
          <a:latin typeface="+mj-lt"/>
          <a:ea typeface="+mj-ea"/>
          <a:cs typeface="+mj-cs"/>
          <a:sym typeface="Arial"/>
        </a:defRPr>
      </a:lvl5pPr>
      <a:lvl6pPr marL="0" marR="0" indent="0" algn="l" defTabSz="914400" rtl="0" latinLnBrk="0">
        <a:lnSpc>
          <a:spcPct val="115000"/>
        </a:lnSpc>
        <a:spcBef>
          <a:spcPts val="1600"/>
        </a:spcBef>
        <a:spcAft>
          <a:spcPts val="0"/>
        </a:spcAft>
        <a:buClr>
          <a:schemeClr val="accent2">
            <a:lumOff val="21764"/>
          </a:schemeClr>
        </a:buClr>
        <a:buSzPct val="100000"/>
        <a:buFontTx/>
        <a:buChar char="■"/>
        <a:tabLst/>
        <a:defRPr b="0" baseline="0" cap="none" i="0" spc="0" strike="noStrike" sz="1800" u="none">
          <a:solidFill>
            <a:schemeClr val="accent2">
              <a:lumOff val="21764"/>
            </a:schemeClr>
          </a:solidFill>
          <a:uFillTx/>
          <a:latin typeface="+mj-lt"/>
          <a:ea typeface="+mj-ea"/>
          <a:cs typeface="+mj-cs"/>
          <a:sym typeface="Arial"/>
        </a:defRPr>
      </a:lvl6pPr>
      <a:lvl7pPr marL="0" marR="0" indent="0" algn="l" defTabSz="914400" rtl="0" latinLnBrk="0">
        <a:lnSpc>
          <a:spcPct val="115000"/>
        </a:lnSpc>
        <a:spcBef>
          <a:spcPts val="1600"/>
        </a:spcBef>
        <a:spcAft>
          <a:spcPts val="0"/>
        </a:spcAft>
        <a:buClr>
          <a:schemeClr val="accent2">
            <a:lumOff val="21764"/>
          </a:schemeClr>
        </a:buClr>
        <a:buSzPct val="100000"/>
        <a:buFontTx/>
        <a:buChar char="●"/>
        <a:tabLst/>
        <a:defRPr b="0" baseline="0" cap="none" i="0" spc="0" strike="noStrike" sz="1800" u="none">
          <a:solidFill>
            <a:schemeClr val="accent2">
              <a:lumOff val="21764"/>
            </a:schemeClr>
          </a:solidFill>
          <a:uFillTx/>
          <a:latin typeface="+mj-lt"/>
          <a:ea typeface="+mj-ea"/>
          <a:cs typeface="+mj-cs"/>
          <a:sym typeface="Arial"/>
        </a:defRPr>
      </a:lvl7pPr>
      <a:lvl8pPr marL="0" marR="0" indent="0" algn="l" defTabSz="914400" rtl="0" latinLnBrk="0">
        <a:lnSpc>
          <a:spcPct val="115000"/>
        </a:lnSpc>
        <a:spcBef>
          <a:spcPts val="1600"/>
        </a:spcBef>
        <a:spcAft>
          <a:spcPts val="0"/>
        </a:spcAft>
        <a:buClr>
          <a:schemeClr val="accent2">
            <a:lumOff val="21764"/>
          </a:schemeClr>
        </a:buClr>
        <a:buSzPct val="100000"/>
        <a:buFontTx/>
        <a:buChar char="○"/>
        <a:tabLst/>
        <a:defRPr b="0" baseline="0" cap="none" i="0" spc="0" strike="noStrike" sz="1800" u="none">
          <a:solidFill>
            <a:schemeClr val="accent2">
              <a:lumOff val="21764"/>
            </a:schemeClr>
          </a:solidFill>
          <a:uFillTx/>
          <a:latin typeface="+mj-lt"/>
          <a:ea typeface="+mj-ea"/>
          <a:cs typeface="+mj-cs"/>
          <a:sym typeface="Arial"/>
        </a:defRPr>
      </a:lvl8pPr>
      <a:lvl9pPr marL="0" marR="0" indent="0" algn="l" defTabSz="914400" rtl="0" latinLnBrk="0">
        <a:lnSpc>
          <a:spcPct val="115000"/>
        </a:lnSpc>
        <a:spcBef>
          <a:spcPts val="1600"/>
        </a:spcBef>
        <a:spcAft>
          <a:spcPts val="0"/>
        </a:spcAft>
        <a:buClr>
          <a:schemeClr val="accent2">
            <a:lumOff val="21764"/>
          </a:schemeClr>
        </a:buClr>
        <a:buSzPct val="100000"/>
        <a:buFontTx/>
        <a:buChar char="■"/>
        <a:tabLst/>
        <a:defRPr b="0" baseline="0" cap="none" i="0" spc="0" strike="noStrike" sz="1800" u="none">
          <a:solidFill>
            <a:schemeClr val="accent2">
              <a:lumOff val="21764"/>
            </a:schemeClr>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2.jpeg"/><Relationship Id="rId4"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3.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4.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5.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jpeg"/><Relationship Id="rId3" Type="http://schemas.openxmlformats.org/officeDocument/2006/relationships/image" Target="../media/image1.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9" name="Shape 84" descr="Shape 84"/>
          <p:cNvPicPr>
            <a:picLocks noChangeAspect="1"/>
          </p:cNvPicPr>
          <p:nvPr/>
        </p:nvPicPr>
        <p:blipFill>
          <a:blip r:embed="rId2">
            <a:alphaModFix amt="66000"/>
            <a:extLst/>
          </a:blip>
          <a:srcRect l="0" t="19978" r="0" b="11929"/>
          <a:stretch>
            <a:fillRect/>
          </a:stretch>
        </p:blipFill>
        <p:spPr>
          <a:xfrm>
            <a:off x="0" y="0"/>
            <a:ext cx="9143998" cy="3343873"/>
          </a:xfrm>
          <a:prstGeom prst="rect">
            <a:avLst/>
          </a:prstGeom>
          <a:ln w="12700">
            <a:miter lim="400000"/>
          </a:ln>
        </p:spPr>
      </p:pic>
      <p:sp>
        <p:nvSpPr>
          <p:cNvPr id="110" name="Shape 85"/>
          <p:cNvSpPr/>
          <p:nvPr/>
        </p:nvSpPr>
        <p:spPr>
          <a:xfrm>
            <a:off x="2225250" y="1775424"/>
            <a:ext cx="4693500" cy="2154302"/>
          </a:xfrm>
          <a:prstGeom prst="rect">
            <a:avLst/>
          </a:prstGeom>
          <a:solidFill>
            <a:srgbClr val="FFFFFF"/>
          </a:solidFill>
          <a:ln w="12700">
            <a:miter lim="400000"/>
          </a:ln>
        </p:spPr>
        <p:txBody>
          <a:bodyPr lIns="45719" rIns="45719" anchor="ctr"/>
          <a:lstStyle/>
          <a:p>
            <a:pPr/>
          </a:p>
        </p:txBody>
      </p:sp>
      <p:sp>
        <p:nvSpPr>
          <p:cNvPr id="111" name="Shape 86"/>
          <p:cNvSpPr txBox="1"/>
          <p:nvPr/>
        </p:nvSpPr>
        <p:spPr>
          <a:xfrm>
            <a:off x="2316450" y="1995374"/>
            <a:ext cx="4511100" cy="32054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lgn="ctr">
              <a:defRPr sz="3600">
                <a:latin typeface="Roboto Condensed Regular"/>
                <a:ea typeface="Roboto Condensed Regular"/>
                <a:cs typeface="Roboto Condensed Regular"/>
                <a:sym typeface="Roboto Condensed Regular"/>
              </a:defRPr>
            </a:pPr>
            <a:r>
              <a:t>Projet de loi de transformation de la fonction publique</a:t>
            </a:r>
            <a:endParaRPr sz="1000"/>
          </a:p>
          <a:p>
            <a:pPr algn="ctr">
              <a:defRPr sz="1000">
                <a:latin typeface="Roboto Condensed Regular"/>
                <a:ea typeface="Roboto Condensed Regular"/>
                <a:cs typeface="Roboto Condensed Regular"/>
                <a:sym typeface="Roboto Condensed Regular"/>
              </a:defRPr>
            </a:pPr>
          </a:p>
          <a:p>
            <a:pPr algn="ctr">
              <a:defRPr>
                <a:latin typeface="Roboto Regular"/>
                <a:ea typeface="Roboto Regular"/>
                <a:cs typeface="Roboto Regular"/>
                <a:sym typeface="Roboto Regular"/>
              </a:defRPr>
            </a:pPr>
          </a:p>
          <a:p>
            <a:pPr algn="ctr">
              <a:defRPr sz="1600">
                <a:latin typeface="Roboto Bold"/>
                <a:ea typeface="Roboto Bold"/>
                <a:cs typeface="Roboto Bold"/>
                <a:sym typeface="Roboto Bold"/>
              </a:defRPr>
            </a:pPr>
            <a:r>
              <a:t>Contractuel.le.s agences de l’eau :</a:t>
            </a:r>
          </a:p>
          <a:p>
            <a:pPr algn="ctr">
              <a:defRPr sz="1100">
                <a:latin typeface="Roboto Bold"/>
                <a:ea typeface="Roboto Bold"/>
                <a:cs typeface="Roboto Bold"/>
                <a:sym typeface="Roboto Bold"/>
              </a:defRPr>
            </a:pPr>
          </a:p>
          <a:p>
            <a:pPr algn="ctr">
              <a:defRPr sz="2000">
                <a:latin typeface="Roboto Bold"/>
                <a:ea typeface="Roboto Bold"/>
                <a:cs typeface="Roboto Bold"/>
                <a:sym typeface="Roboto Bold"/>
              </a:defRPr>
            </a:pPr>
            <a:r>
              <a:t>3 raisons pour dire NON</a:t>
            </a:r>
          </a:p>
        </p:txBody>
      </p:sp>
      <p:pic>
        <p:nvPicPr>
          <p:cNvPr id="112" name="Shape 87" descr="Shape 87"/>
          <p:cNvPicPr>
            <a:picLocks noChangeAspect="1"/>
          </p:cNvPicPr>
          <p:nvPr/>
        </p:nvPicPr>
        <p:blipFill>
          <a:blip r:embed="rId3">
            <a:extLst/>
          </a:blip>
          <a:stretch>
            <a:fillRect/>
          </a:stretch>
        </p:blipFill>
        <p:spPr>
          <a:xfrm>
            <a:off x="8365742" y="4109449"/>
            <a:ext cx="784976" cy="1034050"/>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4" name="Shape 128"/>
          <p:cNvSpPr txBox="1"/>
          <p:nvPr/>
        </p:nvSpPr>
        <p:spPr>
          <a:xfrm>
            <a:off x="4365249" y="634482"/>
            <a:ext cx="4000501" cy="38785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defRPr sz="2000" u="sng">
                <a:latin typeface="Roboto Regular"/>
                <a:ea typeface="Roboto Regular"/>
                <a:cs typeface="Roboto Regular"/>
                <a:sym typeface="Roboto Regular"/>
              </a:defRPr>
            </a:pPr>
            <a:r>
              <a:t>Aujourd’hui </a:t>
            </a:r>
            <a:r>
              <a:rPr u="none"/>
              <a:t>:</a:t>
            </a:r>
            <a:endParaRPr u="none"/>
          </a:p>
          <a:p>
            <a:pPr algn="just">
              <a:defRPr sz="3000">
                <a:latin typeface="Roboto Regular"/>
                <a:ea typeface="Roboto Regular"/>
                <a:cs typeface="Roboto Regular"/>
                <a:sym typeface="Roboto Regular"/>
              </a:defRPr>
            </a:pPr>
            <a:r>
              <a:t>Le statut général de la Fonction Publique</a:t>
            </a:r>
          </a:p>
          <a:p>
            <a:pPr algn="just">
              <a:defRPr sz="1200">
                <a:latin typeface="Roboto Regular"/>
                <a:ea typeface="Roboto Regular"/>
                <a:cs typeface="Roboto Regular"/>
                <a:sym typeface="Roboto Regular"/>
              </a:defRPr>
            </a:pPr>
          </a:p>
          <a:p>
            <a:pPr algn="just">
              <a:defRPr>
                <a:latin typeface="Roboto Regular"/>
                <a:ea typeface="Roboto Regular"/>
                <a:cs typeface="Roboto Regular"/>
                <a:sym typeface="Roboto Regular"/>
              </a:defRPr>
            </a:pPr>
            <a:r>
              <a:t>Un statut pour garantir l’intégrité des agents publics dans leurs fonctions, en les mettant à l’abri de toute pression :</a:t>
            </a:r>
          </a:p>
          <a:p>
            <a:pPr algn="just">
              <a:defRPr>
                <a:latin typeface="Roboto Regular"/>
                <a:ea typeface="Roboto Regular"/>
                <a:cs typeface="Roboto Regular"/>
                <a:sym typeface="Roboto Regular"/>
              </a:defRPr>
            </a:pPr>
          </a:p>
          <a:p>
            <a:pPr marL="285750" indent="-285750" algn="just">
              <a:buSzPct val="100000"/>
              <a:buFont typeface="Arial"/>
              <a:buChar char="•"/>
              <a:defRPr>
                <a:latin typeface="Roboto Regular"/>
                <a:ea typeface="Roboto Regular"/>
                <a:cs typeface="Roboto Regular"/>
                <a:sym typeface="Roboto Regular"/>
              </a:defRPr>
            </a:pPr>
            <a:r>
              <a:t>Le concours : l’accès à l’emploi au mérite ;</a:t>
            </a:r>
          </a:p>
          <a:p>
            <a:pPr marL="285750" indent="-285750" algn="just">
              <a:buSzPct val="100000"/>
              <a:buFont typeface="Arial"/>
              <a:buChar char="•"/>
              <a:defRPr>
                <a:latin typeface="Roboto Regular"/>
                <a:ea typeface="Roboto Regular"/>
                <a:cs typeface="Roboto Regular"/>
                <a:sym typeface="Roboto Regular"/>
              </a:defRPr>
            </a:pPr>
            <a:r>
              <a:t>Une progression de carrière découplée de la pression hiérarchique ;</a:t>
            </a:r>
          </a:p>
          <a:p>
            <a:pPr marL="285750" indent="-285750" algn="just">
              <a:buSzPct val="100000"/>
              <a:buFont typeface="Arial"/>
              <a:buChar char="•"/>
              <a:defRPr>
                <a:latin typeface="Roboto Regular"/>
                <a:ea typeface="Roboto Regular"/>
                <a:cs typeface="Roboto Regular"/>
                <a:sym typeface="Roboto Regular"/>
              </a:defRPr>
            </a:pPr>
            <a:r>
              <a:t>Des instances de concertation pour plus de transparence sur la carrière de l’agent ;</a:t>
            </a:r>
          </a:p>
        </p:txBody>
      </p:sp>
      <p:sp>
        <p:nvSpPr>
          <p:cNvPr id="115" name="Shape 129"/>
          <p:cNvSpPr/>
          <p:nvPr/>
        </p:nvSpPr>
        <p:spPr>
          <a:xfrm>
            <a:off x="1155174" y="-30451"/>
            <a:ext cx="2675102" cy="5204402"/>
          </a:xfrm>
          <a:prstGeom prst="rect">
            <a:avLst/>
          </a:prstGeom>
          <a:solidFill>
            <a:srgbClr val="7DB329"/>
          </a:solidFill>
          <a:ln w="12700">
            <a:miter lim="400000"/>
          </a:ln>
        </p:spPr>
        <p:txBody>
          <a:bodyPr lIns="45719" rIns="45719" anchor="ctr"/>
          <a:lstStyle/>
          <a:p>
            <a:pPr/>
          </a:p>
        </p:txBody>
      </p:sp>
      <p:pic>
        <p:nvPicPr>
          <p:cNvPr id="116" name="Shape 130" descr="Shape 130"/>
          <p:cNvPicPr>
            <a:picLocks noChangeAspect="1"/>
          </p:cNvPicPr>
          <p:nvPr/>
        </p:nvPicPr>
        <p:blipFill>
          <a:blip r:embed="rId3">
            <a:extLst/>
          </a:blip>
          <a:stretch>
            <a:fillRect/>
          </a:stretch>
        </p:blipFill>
        <p:spPr>
          <a:xfrm>
            <a:off x="243169" y="1622799"/>
            <a:ext cx="2846850" cy="1897901"/>
          </a:xfrm>
          <a:prstGeom prst="rect">
            <a:avLst/>
          </a:prstGeom>
          <a:ln w="12700">
            <a:miter lim="400000"/>
          </a:ln>
        </p:spPr>
      </p:pic>
      <p:pic>
        <p:nvPicPr>
          <p:cNvPr id="117" name="Shape 131" descr="Shape 131"/>
          <p:cNvPicPr>
            <a:picLocks noChangeAspect="1"/>
          </p:cNvPicPr>
          <p:nvPr/>
        </p:nvPicPr>
        <p:blipFill>
          <a:blip r:embed="rId4">
            <a:extLst/>
          </a:blip>
          <a:stretch>
            <a:fillRect/>
          </a:stretch>
        </p:blipFill>
        <p:spPr>
          <a:xfrm>
            <a:off x="8409123" y="4166587"/>
            <a:ext cx="741601" cy="976913"/>
          </a:xfrm>
          <a:prstGeom prst="rect">
            <a:avLst/>
          </a:prstGeom>
          <a:ln w="12700">
            <a:miter lim="400000"/>
          </a:ln>
        </p:spPr>
      </p:pic>
      <p:sp>
        <p:nvSpPr>
          <p:cNvPr id="118" name="Shape 132"/>
          <p:cNvSpPr/>
          <p:nvPr/>
        </p:nvSpPr>
        <p:spPr>
          <a:xfrm>
            <a:off x="4462574" y="2054974"/>
            <a:ext cx="741601" cy="1"/>
          </a:xfrm>
          <a:prstGeom prst="line">
            <a:avLst/>
          </a:prstGeom>
          <a:ln w="38100">
            <a:solidFill>
              <a:srgbClr val="96C1DA"/>
            </a:solidFill>
          </a:ln>
        </p:spPr>
        <p:txBody>
          <a:bodyPr lIns="45719" rIns="45719"/>
          <a:lstStyle/>
          <a:p>
            <a:pPr/>
          </a:p>
        </p:txBody>
      </p:sp>
      <p:sp>
        <p:nvSpPr>
          <p:cNvPr id="119" name="Shape 133"/>
          <p:cNvSpPr/>
          <p:nvPr/>
        </p:nvSpPr>
        <p:spPr>
          <a:xfrm>
            <a:off x="8387436" y="406975"/>
            <a:ext cx="741601" cy="1"/>
          </a:xfrm>
          <a:prstGeom prst="line">
            <a:avLst/>
          </a:prstGeom>
          <a:ln w="38100">
            <a:solidFill>
              <a:srgbClr val="96C1DA"/>
            </a:solidFill>
          </a:ln>
        </p:spPr>
        <p:txBody>
          <a:bodyPr lIns="45719" rIns="45719"/>
          <a:lstStyle/>
          <a:p>
            <a:pPr/>
          </a:p>
        </p:txBody>
      </p:sp>
      <p:sp>
        <p:nvSpPr>
          <p:cNvPr id="120" name="Shape 134"/>
          <p:cNvSpPr txBox="1"/>
          <p:nvPr/>
        </p:nvSpPr>
        <p:spPr>
          <a:xfrm>
            <a:off x="6839339" y="55050"/>
            <a:ext cx="2311312" cy="322550"/>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lgn="r">
              <a:defRPr sz="900">
                <a:latin typeface="Roboto Condensed Regular"/>
                <a:ea typeface="Roboto Condensed Regular"/>
                <a:cs typeface="Roboto Condensed Regular"/>
                <a:sym typeface="Roboto Condensed Regular"/>
              </a:defRPr>
            </a:lvl1pPr>
          </a:lstStyle>
          <a:p>
            <a:pPr/>
            <a:r>
              <a:t>Réforme Fonction publique – avril 2019</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Shape 139"/>
          <p:cNvSpPr txBox="1"/>
          <p:nvPr/>
        </p:nvSpPr>
        <p:spPr>
          <a:xfrm>
            <a:off x="212999" y="635186"/>
            <a:ext cx="5777255" cy="7924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defRPr sz="3600">
                <a:latin typeface="Roboto Condensed Regular"/>
                <a:ea typeface="Roboto Condensed Regular"/>
                <a:cs typeface="Roboto Condensed Regular"/>
                <a:sym typeface="Roboto Condensed Regular"/>
              </a:defRPr>
            </a:lvl1pPr>
          </a:lstStyle>
          <a:p>
            <a:pPr/>
            <a:r>
              <a:t>3 raisons pour dire NON</a:t>
            </a:r>
          </a:p>
        </p:txBody>
      </p:sp>
      <p:pic>
        <p:nvPicPr>
          <p:cNvPr id="125" name="Shape 140" descr="Shape 140"/>
          <p:cNvPicPr>
            <a:picLocks noChangeAspect="1"/>
          </p:cNvPicPr>
          <p:nvPr/>
        </p:nvPicPr>
        <p:blipFill>
          <a:blip r:embed="rId2">
            <a:extLst/>
          </a:blip>
          <a:stretch>
            <a:fillRect/>
          </a:stretch>
        </p:blipFill>
        <p:spPr>
          <a:xfrm>
            <a:off x="8365742" y="4109449"/>
            <a:ext cx="784976" cy="1034050"/>
          </a:xfrm>
          <a:prstGeom prst="rect">
            <a:avLst/>
          </a:prstGeom>
          <a:ln w="12700">
            <a:miter lim="400000"/>
          </a:ln>
        </p:spPr>
      </p:pic>
      <p:sp>
        <p:nvSpPr>
          <p:cNvPr id="126" name="Shape 141"/>
          <p:cNvSpPr/>
          <p:nvPr/>
        </p:nvSpPr>
        <p:spPr>
          <a:xfrm>
            <a:off x="328449" y="1462000"/>
            <a:ext cx="741602" cy="1"/>
          </a:xfrm>
          <a:prstGeom prst="line">
            <a:avLst/>
          </a:prstGeom>
          <a:ln w="38100">
            <a:solidFill>
              <a:srgbClr val="96C1DA"/>
            </a:solidFill>
          </a:ln>
        </p:spPr>
        <p:txBody>
          <a:bodyPr lIns="45719" rIns="45719"/>
          <a:lstStyle/>
          <a:p>
            <a:pPr/>
          </a:p>
        </p:txBody>
      </p:sp>
      <p:sp>
        <p:nvSpPr>
          <p:cNvPr id="127" name="Shape 142"/>
          <p:cNvSpPr/>
          <p:nvPr/>
        </p:nvSpPr>
        <p:spPr>
          <a:xfrm>
            <a:off x="8387436" y="406975"/>
            <a:ext cx="741601" cy="1"/>
          </a:xfrm>
          <a:prstGeom prst="line">
            <a:avLst/>
          </a:prstGeom>
          <a:ln w="38100">
            <a:solidFill>
              <a:srgbClr val="96C1DA"/>
            </a:solidFill>
          </a:ln>
        </p:spPr>
        <p:txBody>
          <a:bodyPr lIns="45719" rIns="45719"/>
          <a:lstStyle/>
          <a:p>
            <a:pPr/>
          </a:p>
        </p:txBody>
      </p:sp>
      <p:sp>
        <p:nvSpPr>
          <p:cNvPr id="128" name="Shape 143"/>
          <p:cNvSpPr txBox="1"/>
          <p:nvPr/>
        </p:nvSpPr>
        <p:spPr>
          <a:xfrm>
            <a:off x="6755362" y="55050"/>
            <a:ext cx="2395288" cy="322550"/>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lgn="r">
              <a:defRPr sz="900">
                <a:latin typeface="Roboto Condensed Regular"/>
                <a:ea typeface="Roboto Condensed Regular"/>
                <a:cs typeface="Roboto Condensed Regular"/>
                <a:sym typeface="Roboto Condensed Regular"/>
              </a:defRPr>
            </a:lvl1pPr>
          </a:lstStyle>
          <a:p>
            <a:pPr/>
            <a:r>
              <a:t>Réforme Fonction Publique- avril 2019</a:t>
            </a:r>
          </a:p>
        </p:txBody>
      </p:sp>
      <p:grpSp>
        <p:nvGrpSpPr>
          <p:cNvPr id="131" name="Shape 144"/>
          <p:cNvGrpSpPr/>
          <p:nvPr/>
        </p:nvGrpSpPr>
        <p:grpSpPr>
          <a:xfrm>
            <a:off x="1070049" y="2519264"/>
            <a:ext cx="1815902" cy="2004037"/>
            <a:chOff x="0" y="0"/>
            <a:chExt cx="1815900" cy="2004036"/>
          </a:xfrm>
        </p:grpSpPr>
        <p:sp>
          <p:nvSpPr>
            <p:cNvPr id="129" name="Rectangle"/>
            <p:cNvSpPr/>
            <p:nvPr/>
          </p:nvSpPr>
          <p:spPr>
            <a:xfrm>
              <a:off x="-1" y="-1"/>
              <a:ext cx="1815902" cy="2004038"/>
            </a:xfrm>
            <a:prstGeom prst="rect">
              <a:avLst/>
            </a:prstGeom>
            <a:noFill/>
            <a:ln w="9525" cap="flat">
              <a:solidFill>
                <a:srgbClr val="7DB329"/>
              </a:solidFill>
              <a:prstDash val="solid"/>
              <a:round/>
            </a:ln>
            <a:effectLst/>
          </p:spPr>
          <p:txBody>
            <a:bodyPr wrap="square" lIns="45719" tIns="45719" rIns="45719" bIns="45719" numCol="1" anchor="t">
              <a:noAutofit/>
            </a:bodyPr>
            <a:lstStyle/>
            <a:p>
              <a:pPr>
                <a:defRPr sz="2000">
                  <a:solidFill>
                    <a:srgbClr val="222222"/>
                  </a:solidFill>
                  <a:latin typeface="Roboto Bold"/>
                  <a:ea typeface="Roboto Bold"/>
                  <a:cs typeface="Roboto Bold"/>
                  <a:sym typeface="Roboto Bold"/>
                </a:defRPr>
              </a:pPr>
            </a:p>
          </p:txBody>
        </p:sp>
        <p:sp>
          <p:nvSpPr>
            <p:cNvPr id="130" name="Dégradation de la défense des conditions de travail"/>
            <p:cNvSpPr txBox="1"/>
            <p:nvPr/>
          </p:nvSpPr>
          <p:spPr>
            <a:xfrm>
              <a:off x="4762" y="4762"/>
              <a:ext cx="1806376" cy="183385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4" tIns="91424" rIns="91424" bIns="91424" numCol="1" anchor="t">
              <a:spAutoFit/>
            </a:bodyPr>
            <a:lstStyle>
              <a:lvl1pPr>
                <a:defRPr sz="2000">
                  <a:solidFill>
                    <a:srgbClr val="222222"/>
                  </a:solidFill>
                  <a:latin typeface="Roboto Bold"/>
                  <a:ea typeface="Roboto Bold"/>
                  <a:cs typeface="Roboto Bold"/>
                  <a:sym typeface="Roboto Bold"/>
                </a:defRPr>
              </a:lvl1pPr>
            </a:lstStyle>
            <a:p>
              <a:pPr/>
              <a:r>
                <a:t>Dégradation de la défense des conditions de travail</a:t>
              </a:r>
            </a:p>
          </p:txBody>
        </p:sp>
      </p:grpSp>
      <p:grpSp>
        <p:nvGrpSpPr>
          <p:cNvPr id="134" name="Shape 145"/>
          <p:cNvGrpSpPr/>
          <p:nvPr/>
        </p:nvGrpSpPr>
        <p:grpSpPr>
          <a:xfrm>
            <a:off x="3386847" y="2519264"/>
            <a:ext cx="1931600" cy="1992658"/>
            <a:chOff x="0" y="0"/>
            <a:chExt cx="1931598" cy="1992656"/>
          </a:xfrm>
        </p:grpSpPr>
        <p:sp>
          <p:nvSpPr>
            <p:cNvPr id="132" name="Rectangle"/>
            <p:cNvSpPr/>
            <p:nvPr/>
          </p:nvSpPr>
          <p:spPr>
            <a:xfrm>
              <a:off x="0" y="-1"/>
              <a:ext cx="1931599" cy="1992658"/>
            </a:xfrm>
            <a:prstGeom prst="rect">
              <a:avLst/>
            </a:prstGeom>
            <a:noFill/>
            <a:ln w="9525" cap="flat">
              <a:solidFill>
                <a:srgbClr val="0F557F"/>
              </a:solidFill>
              <a:prstDash val="solid"/>
              <a:round/>
            </a:ln>
            <a:effectLst/>
          </p:spPr>
          <p:txBody>
            <a:bodyPr wrap="square" lIns="45719" tIns="45719" rIns="45719" bIns="45719" numCol="1" anchor="t">
              <a:noAutofit/>
            </a:bodyPr>
            <a:lstStyle/>
            <a:p>
              <a:pPr>
                <a:defRPr sz="2000">
                  <a:solidFill>
                    <a:srgbClr val="222222"/>
                  </a:solidFill>
                  <a:latin typeface="Roboto Bold"/>
                  <a:ea typeface="Roboto Bold"/>
                  <a:cs typeface="Roboto Bold"/>
                  <a:sym typeface="Roboto Bold"/>
                </a:defRPr>
              </a:pPr>
            </a:p>
          </p:txBody>
        </p:sp>
        <p:sp>
          <p:nvSpPr>
            <p:cNvPr id="133" name="Moins de transparence,…"/>
            <p:cNvSpPr txBox="1"/>
            <p:nvPr/>
          </p:nvSpPr>
          <p:spPr>
            <a:xfrm>
              <a:off x="4762" y="4762"/>
              <a:ext cx="1922075" cy="183385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4" tIns="91424" rIns="91424" bIns="91424" numCol="1" anchor="t">
              <a:spAutoFit/>
            </a:bodyPr>
            <a:lstStyle/>
            <a:p>
              <a:pPr>
                <a:defRPr sz="2000">
                  <a:solidFill>
                    <a:srgbClr val="222222"/>
                  </a:solidFill>
                  <a:latin typeface="Roboto Bold"/>
                  <a:ea typeface="Roboto Bold"/>
                  <a:cs typeface="Roboto Bold"/>
                  <a:sym typeface="Roboto Bold"/>
                </a:defRPr>
              </a:pPr>
              <a:r>
                <a:t>Moins de transparence,</a:t>
              </a:r>
            </a:p>
            <a:p>
              <a:pPr>
                <a:defRPr sz="2000">
                  <a:solidFill>
                    <a:srgbClr val="222222"/>
                  </a:solidFill>
                  <a:latin typeface="Roboto Bold"/>
                  <a:ea typeface="Roboto Bold"/>
                  <a:cs typeface="Roboto Bold"/>
                  <a:sym typeface="Roboto Bold"/>
                </a:defRPr>
              </a:pPr>
            </a:p>
            <a:p>
              <a:pPr>
                <a:defRPr sz="2000">
                  <a:solidFill>
                    <a:srgbClr val="222222"/>
                  </a:solidFill>
                  <a:latin typeface="Roboto Bold"/>
                  <a:ea typeface="Roboto Bold"/>
                  <a:cs typeface="Roboto Bold"/>
                  <a:sym typeface="Roboto Bold"/>
                </a:defRPr>
              </a:pPr>
              <a:r>
                <a:t>Plus d’arbitraire</a:t>
              </a:r>
            </a:p>
          </p:txBody>
        </p:sp>
      </p:grpSp>
      <p:grpSp>
        <p:nvGrpSpPr>
          <p:cNvPr id="137" name="Shape 146"/>
          <p:cNvGrpSpPr/>
          <p:nvPr/>
        </p:nvGrpSpPr>
        <p:grpSpPr>
          <a:xfrm>
            <a:off x="5703649" y="2519264"/>
            <a:ext cx="1815901" cy="2004036"/>
            <a:chOff x="0" y="0"/>
            <a:chExt cx="1815900" cy="2004035"/>
          </a:xfrm>
        </p:grpSpPr>
        <p:sp>
          <p:nvSpPr>
            <p:cNvPr id="135" name="Rectangle"/>
            <p:cNvSpPr/>
            <p:nvPr/>
          </p:nvSpPr>
          <p:spPr>
            <a:xfrm>
              <a:off x="-1" y="-1"/>
              <a:ext cx="1815902" cy="2004037"/>
            </a:xfrm>
            <a:prstGeom prst="rect">
              <a:avLst/>
            </a:prstGeom>
            <a:noFill/>
            <a:ln w="9525" cap="flat">
              <a:solidFill>
                <a:srgbClr val="7DB329"/>
              </a:solidFill>
              <a:prstDash val="solid"/>
              <a:round/>
            </a:ln>
            <a:effectLst/>
          </p:spPr>
          <p:txBody>
            <a:bodyPr wrap="square" lIns="45719" tIns="45719" rIns="45719" bIns="45719" numCol="1" anchor="t">
              <a:noAutofit/>
            </a:bodyPr>
            <a:lstStyle/>
            <a:p>
              <a:pPr>
                <a:defRPr sz="2000">
                  <a:solidFill>
                    <a:srgbClr val="222222"/>
                  </a:solidFill>
                  <a:latin typeface="Roboto Bold"/>
                  <a:ea typeface="Roboto Bold"/>
                  <a:cs typeface="Roboto Bold"/>
                  <a:sym typeface="Roboto Bold"/>
                </a:defRPr>
              </a:pPr>
            </a:p>
          </p:txBody>
        </p:sp>
        <p:sp>
          <p:nvSpPr>
            <p:cNvPr id="136" name="Moins stable,…"/>
            <p:cNvSpPr txBox="1"/>
            <p:nvPr/>
          </p:nvSpPr>
          <p:spPr>
            <a:xfrm>
              <a:off x="4762" y="4762"/>
              <a:ext cx="1806376" cy="117345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4" tIns="91424" rIns="91424" bIns="91424" numCol="1" anchor="t">
              <a:spAutoFit/>
            </a:bodyPr>
            <a:lstStyle/>
            <a:p>
              <a:pPr>
                <a:defRPr sz="2000">
                  <a:solidFill>
                    <a:srgbClr val="222222"/>
                  </a:solidFill>
                  <a:latin typeface="Roboto Bold"/>
                  <a:ea typeface="Roboto Bold"/>
                  <a:cs typeface="Roboto Bold"/>
                  <a:sym typeface="Roboto Bold"/>
                </a:defRPr>
              </a:pPr>
              <a:r>
                <a:t>Moins stable, </a:t>
              </a:r>
            </a:p>
            <a:p>
              <a:pPr>
                <a:defRPr sz="2000">
                  <a:solidFill>
                    <a:srgbClr val="222222"/>
                  </a:solidFill>
                  <a:latin typeface="Roboto Bold"/>
                  <a:ea typeface="Roboto Bold"/>
                  <a:cs typeface="Roboto Bold"/>
                  <a:sym typeface="Roboto Bold"/>
                </a:defRPr>
              </a:pPr>
            </a:p>
            <a:p>
              <a:pPr>
                <a:defRPr sz="2000">
                  <a:solidFill>
                    <a:srgbClr val="222222"/>
                  </a:solidFill>
                  <a:latin typeface="Roboto Bold"/>
                  <a:ea typeface="Roboto Bold"/>
                  <a:cs typeface="Roboto Bold"/>
                  <a:sym typeface="Roboto Bold"/>
                </a:defRPr>
              </a:pPr>
              <a:r>
                <a:t>plus précaire</a:t>
              </a:r>
            </a:p>
          </p:txBody>
        </p:sp>
      </p:grpSp>
      <p:sp>
        <p:nvSpPr>
          <p:cNvPr id="138" name="ZoneTexte 1"/>
          <p:cNvSpPr txBox="1"/>
          <p:nvPr/>
        </p:nvSpPr>
        <p:spPr>
          <a:xfrm>
            <a:off x="1115769" y="1735494"/>
            <a:ext cx="6358062" cy="421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000" u="sng">
                <a:latin typeface="Roboto Regular"/>
                <a:ea typeface="Roboto Regular"/>
                <a:cs typeface="Roboto Regular"/>
                <a:sym typeface="Roboto Regular"/>
              </a:defRPr>
            </a:pPr>
            <a:r>
              <a:t>Trois grandes familles de risque </a:t>
            </a:r>
            <a:r>
              <a:rPr u="none"/>
              <a:t>:</a:t>
            </a:r>
          </a:p>
        </p:txBody>
      </p:sp>
      <p:pic>
        <p:nvPicPr>
          <p:cNvPr id="139" name="Image 3" descr="Image 3"/>
          <p:cNvPicPr>
            <a:picLocks noChangeAspect="1"/>
          </p:cNvPicPr>
          <p:nvPr/>
        </p:nvPicPr>
        <p:blipFill>
          <a:blip r:embed="rId3">
            <a:extLst/>
          </a:blip>
          <a:stretch>
            <a:fillRect/>
          </a:stretch>
        </p:blipFill>
        <p:spPr>
          <a:xfrm>
            <a:off x="5256138" y="635187"/>
            <a:ext cx="3826245" cy="743044"/>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Shape 104"/>
          <p:cNvSpPr txBox="1"/>
          <p:nvPr/>
        </p:nvSpPr>
        <p:spPr>
          <a:xfrm>
            <a:off x="200849" y="863400"/>
            <a:ext cx="3246602" cy="31546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lgn="r">
              <a:defRPr sz="3600">
                <a:latin typeface="Roboto Condensed Regular"/>
                <a:ea typeface="Roboto Condensed Regular"/>
                <a:cs typeface="Roboto Condensed Regular"/>
                <a:sym typeface="Roboto Condensed Regular"/>
              </a:defRPr>
            </a:pPr>
          </a:p>
          <a:p>
            <a:pPr>
              <a:spcBef>
                <a:spcPts val="600"/>
              </a:spcBef>
              <a:defRPr sz="2000" u="sng">
                <a:latin typeface="Roboto Condensed Bold"/>
                <a:ea typeface="Roboto Condensed Bold"/>
                <a:cs typeface="Roboto Condensed Bold"/>
                <a:sym typeface="Roboto Condensed Bold"/>
              </a:defRPr>
            </a:pPr>
            <a:r>
              <a:t>Fusion CT/CHSCT</a:t>
            </a:r>
          </a:p>
          <a:p>
            <a:pPr algn="ctr">
              <a:defRPr sz="3200">
                <a:latin typeface="Roboto Condensed Regular"/>
                <a:ea typeface="Roboto Condensed Regular"/>
                <a:cs typeface="Roboto Condensed Regular"/>
                <a:sym typeface="Roboto Condensed Regular"/>
              </a:defRPr>
            </a:pPr>
            <a:r>
              <a:t>=</a:t>
            </a:r>
          </a:p>
          <a:p>
            <a:pPr>
              <a:defRPr sz="2800">
                <a:latin typeface="Roboto Condensed Regular"/>
                <a:ea typeface="Roboto Condensed Regular"/>
                <a:cs typeface="Roboto Condensed Regular"/>
                <a:sym typeface="Roboto Condensed Regular"/>
              </a:defRPr>
            </a:pPr>
            <a:r>
              <a:t>Dégradation de la défense des conditions de travail</a:t>
            </a:r>
          </a:p>
        </p:txBody>
      </p:sp>
      <p:pic>
        <p:nvPicPr>
          <p:cNvPr id="142" name="Shape 105" descr="Shape 105"/>
          <p:cNvPicPr>
            <a:picLocks noChangeAspect="1"/>
          </p:cNvPicPr>
          <p:nvPr/>
        </p:nvPicPr>
        <p:blipFill>
          <a:blip r:embed="rId3">
            <a:extLst/>
          </a:blip>
          <a:stretch>
            <a:fillRect/>
          </a:stretch>
        </p:blipFill>
        <p:spPr>
          <a:xfrm>
            <a:off x="8365742" y="4109449"/>
            <a:ext cx="784976" cy="1034050"/>
          </a:xfrm>
          <a:prstGeom prst="rect">
            <a:avLst/>
          </a:prstGeom>
          <a:ln w="12700">
            <a:miter lim="400000"/>
          </a:ln>
        </p:spPr>
      </p:pic>
      <p:sp>
        <p:nvSpPr>
          <p:cNvPr id="143" name="Shape 106"/>
          <p:cNvSpPr/>
          <p:nvPr/>
        </p:nvSpPr>
        <p:spPr>
          <a:xfrm>
            <a:off x="2590200" y="4109449"/>
            <a:ext cx="741601" cy="1"/>
          </a:xfrm>
          <a:prstGeom prst="line">
            <a:avLst/>
          </a:prstGeom>
          <a:ln w="38100">
            <a:solidFill>
              <a:srgbClr val="96C1DA"/>
            </a:solidFill>
          </a:ln>
        </p:spPr>
        <p:txBody>
          <a:bodyPr lIns="45719" rIns="45719"/>
          <a:lstStyle/>
          <a:p>
            <a:pPr/>
          </a:p>
        </p:txBody>
      </p:sp>
      <p:sp>
        <p:nvSpPr>
          <p:cNvPr id="144" name="Shape 107"/>
          <p:cNvSpPr/>
          <p:nvPr/>
        </p:nvSpPr>
        <p:spPr>
          <a:xfrm>
            <a:off x="8387436" y="406975"/>
            <a:ext cx="741601" cy="1"/>
          </a:xfrm>
          <a:prstGeom prst="line">
            <a:avLst/>
          </a:prstGeom>
          <a:ln w="38100">
            <a:solidFill>
              <a:srgbClr val="96C1DA"/>
            </a:solidFill>
          </a:ln>
        </p:spPr>
        <p:txBody>
          <a:bodyPr lIns="45719" rIns="45719"/>
          <a:lstStyle/>
          <a:p>
            <a:pPr/>
          </a:p>
        </p:txBody>
      </p:sp>
      <p:sp>
        <p:nvSpPr>
          <p:cNvPr id="145" name="Shape 108"/>
          <p:cNvSpPr txBox="1"/>
          <p:nvPr/>
        </p:nvSpPr>
        <p:spPr>
          <a:xfrm>
            <a:off x="6690049" y="55050"/>
            <a:ext cx="2460601" cy="322550"/>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lgn="r">
              <a:defRPr sz="900">
                <a:latin typeface="Roboto Condensed Regular"/>
                <a:ea typeface="Roboto Condensed Regular"/>
                <a:cs typeface="Roboto Condensed Regular"/>
                <a:sym typeface="Roboto Condensed Regular"/>
              </a:defRPr>
            </a:lvl1pPr>
          </a:lstStyle>
          <a:p>
            <a:pPr/>
            <a:r>
              <a:t>Réforme Fonction Publique- avril 2019</a:t>
            </a:r>
          </a:p>
        </p:txBody>
      </p:sp>
      <p:sp>
        <p:nvSpPr>
          <p:cNvPr id="146" name="Shape 109"/>
          <p:cNvSpPr/>
          <p:nvPr/>
        </p:nvSpPr>
        <p:spPr>
          <a:xfrm rot="20655934">
            <a:off x="484737" y="249621"/>
            <a:ext cx="761122" cy="805297"/>
          </a:xfrm>
          <a:prstGeom prst="rect">
            <a:avLst/>
          </a:prstGeom>
          <a:solidFill>
            <a:srgbClr val="7DB329"/>
          </a:solidFill>
          <a:ln w="12700">
            <a:miter lim="400000"/>
          </a:ln>
        </p:spPr>
        <p:txBody>
          <a:bodyPr lIns="45719" rIns="45719" anchor="ctr"/>
          <a:lstStyle/>
          <a:p>
            <a:pPr/>
          </a:p>
        </p:txBody>
      </p:sp>
      <p:sp>
        <p:nvSpPr>
          <p:cNvPr id="147" name="Shape 110"/>
          <p:cNvSpPr/>
          <p:nvPr/>
        </p:nvSpPr>
        <p:spPr>
          <a:xfrm rot="20656694">
            <a:off x="1323852" y="1035392"/>
            <a:ext cx="432896" cy="466812"/>
          </a:xfrm>
          <a:prstGeom prst="rect">
            <a:avLst/>
          </a:prstGeom>
          <a:solidFill>
            <a:srgbClr val="7DB329"/>
          </a:solidFill>
          <a:ln w="12700">
            <a:miter lim="400000"/>
          </a:ln>
        </p:spPr>
        <p:txBody>
          <a:bodyPr lIns="45719" rIns="45719" anchor="ctr"/>
          <a:lstStyle/>
          <a:p>
            <a:pPr/>
          </a:p>
        </p:txBody>
      </p:sp>
      <p:sp>
        <p:nvSpPr>
          <p:cNvPr id="148" name="Shape 111"/>
          <p:cNvSpPr txBox="1"/>
          <p:nvPr/>
        </p:nvSpPr>
        <p:spPr>
          <a:xfrm>
            <a:off x="3331800" y="1682250"/>
            <a:ext cx="5289687" cy="14401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marL="457200" indent="-342900">
              <a:spcBef>
                <a:spcPts val="600"/>
              </a:spcBef>
              <a:buSzPct val="100000"/>
              <a:buBlip>
                <a:blip r:embed="rId4"/>
              </a:buBlip>
              <a:defRPr sz="1800">
                <a:latin typeface="Roboto Regular"/>
                <a:ea typeface="Roboto Regular"/>
                <a:cs typeface="Roboto Regular"/>
                <a:sym typeface="Roboto Regular"/>
              </a:defRPr>
            </a:pPr>
            <a:r>
              <a:t>réduction du nombre d’instances en Santé Sécurité  et Conditions de Travail = </a:t>
            </a:r>
            <a:r>
              <a:rPr>
                <a:latin typeface="+mj-lt"/>
                <a:ea typeface="+mj-ea"/>
                <a:cs typeface="+mj-cs"/>
                <a:sym typeface="Arial"/>
              </a:rPr>
              <a:t>éloignement  des personnels</a:t>
            </a:r>
          </a:p>
          <a:p>
            <a:pPr marL="457200" indent="-342900">
              <a:spcBef>
                <a:spcPts val="600"/>
              </a:spcBef>
              <a:buSzPct val="100000"/>
              <a:buBlip>
                <a:blip r:embed="rId4"/>
              </a:buBlip>
              <a:defRPr sz="1800">
                <a:latin typeface="Roboto Regular"/>
                <a:ea typeface="Roboto Regular"/>
                <a:cs typeface="Roboto Regular"/>
                <a:sym typeface="Roboto Regular"/>
              </a:defRPr>
            </a:pPr>
            <a:r>
              <a:t>Un nombre de représentants en diminution ?</a:t>
            </a:r>
          </a:p>
        </p:txBody>
      </p:sp>
      <p:pic>
        <p:nvPicPr>
          <p:cNvPr id="149" name="Image 1" descr="Image 1"/>
          <p:cNvPicPr>
            <a:picLocks noChangeAspect="1"/>
          </p:cNvPicPr>
          <p:nvPr/>
        </p:nvPicPr>
        <p:blipFill>
          <a:blip r:embed="rId5">
            <a:extLst/>
          </a:blip>
          <a:stretch>
            <a:fillRect/>
          </a:stretch>
        </p:blipFill>
        <p:spPr>
          <a:xfrm>
            <a:off x="3583737" y="3299123"/>
            <a:ext cx="4619026" cy="896999"/>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Shape 104"/>
          <p:cNvSpPr txBox="1"/>
          <p:nvPr/>
        </p:nvSpPr>
        <p:spPr>
          <a:xfrm>
            <a:off x="200849" y="863400"/>
            <a:ext cx="3246602" cy="34086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lgn="r">
              <a:defRPr sz="3600">
                <a:latin typeface="Roboto Condensed Regular"/>
                <a:ea typeface="Roboto Condensed Regular"/>
                <a:cs typeface="Roboto Condensed Regular"/>
                <a:sym typeface="Roboto Condensed Regular"/>
              </a:defRPr>
            </a:pPr>
          </a:p>
          <a:p>
            <a:pPr>
              <a:spcBef>
                <a:spcPts val="600"/>
              </a:spcBef>
              <a:defRPr sz="2000" u="sng">
                <a:latin typeface="Roboto Condensed Bold"/>
                <a:ea typeface="Roboto Condensed Bold"/>
                <a:cs typeface="Roboto Condensed Bold"/>
                <a:sym typeface="Roboto Condensed Bold"/>
              </a:defRPr>
            </a:pPr>
            <a:r>
              <a:t>Compétences des CCP :</a:t>
            </a:r>
          </a:p>
          <a:p>
            <a:pPr>
              <a:defRPr sz="1800">
                <a:latin typeface="Roboto Condensed Regular"/>
                <a:ea typeface="Roboto Condensed Regular"/>
                <a:cs typeface="Roboto Condensed Regular"/>
                <a:sym typeface="Roboto Condensed Regular"/>
              </a:defRPr>
            </a:pPr>
          </a:p>
          <a:p>
            <a:pPr>
              <a:defRPr sz="3200">
                <a:latin typeface="Roboto Condensed Regular"/>
                <a:ea typeface="Roboto Condensed Regular"/>
                <a:cs typeface="Roboto Condensed Regular"/>
                <a:sym typeface="Roboto Condensed Regular"/>
              </a:defRPr>
            </a:pPr>
            <a:r>
              <a:t>Moins de transparence,</a:t>
            </a:r>
          </a:p>
          <a:p>
            <a:pPr>
              <a:defRPr sz="1600">
                <a:latin typeface="Roboto Condensed Regular"/>
                <a:ea typeface="Roboto Condensed Regular"/>
                <a:cs typeface="Roboto Condensed Regular"/>
                <a:sym typeface="Roboto Condensed Regular"/>
              </a:defRPr>
            </a:pPr>
          </a:p>
          <a:p>
            <a:pPr>
              <a:defRPr sz="3200">
                <a:latin typeface="Roboto Condensed Regular"/>
                <a:ea typeface="Roboto Condensed Regular"/>
                <a:cs typeface="Roboto Condensed Regular"/>
                <a:sym typeface="Roboto Condensed Regular"/>
              </a:defRPr>
            </a:pPr>
            <a:r>
              <a:t>Plus d’arbitraire</a:t>
            </a:r>
          </a:p>
        </p:txBody>
      </p:sp>
      <p:pic>
        <p:nvPicPr>
          <p:cNvPr id="154" name="Shape 105" descr="Shape 105"/>
          <p:cNvPicPr>
            <a:picLocks noChangeAspect="1"/>
          </p:cNvPicPr>
          <p:nvPr/>
        </p:nvPicPr>
        <p:blipFill>
          <a:blip r:embed="rId3">
            <a:extLst/>
          </a:blip>
          <a:stretch>
            <a:fillRect/>
          </a:stretch>
        </p:blipFill>
        <p:spPr>
          <a:xfrm>
            <a:off x="8365742" y="4109449"/>
            <a:ext cx="784976" cy="1034050"/>
          </a:xfrm>
          <a:prstGeom prst="rect">
            <a:avLst/>
          </a:prstGeom>
          <a:ln w="12700">
            <a:miter lim="400000"/>
          </a:ln>
        </p:spPr>
      </p:pic>
      <p:sp>
        <p:nvSpPr>
          <p:cNvPr id="155" name="Shape 106"/>
          <p:cNvSpPr/>
          <p:nvPr/>
        </p:nvSpPr>
        <p:spPr>
          <a:xfrm>
            <a:off x="2590200" y="4109449"/>
            <a:ext cx="741601" cy="1"/>
          </a:xfrm>
          <a:prstGeom prst="line">
            <a:avLst/>
          </a:prstGeom>
          <a:ln w="38100">
            <a:solidFill>
              <a:srgbClr val="96C1DA"/>
            </a:solidFill>
          </a:ln>
        </p:spPr>
        <p:txBody>
          <a:bodyPr lIns="45719" rIns="45719"/>
          <a:lstStyle/>
          <a:p>
            <a:pPr/>
          </a:p>
        </p:txBody>
      </p:sp>
      <p:sp>
        <p:nvSpPr>
          <p:cNvPr id="156" name="Shape 107"/>
          <p:cNvSpPr/>
          <p:nvPr/>
        </p:nvSpPr>
        <p:spPr>
          <a:xfrm>
            <a:off x="8387436" y="406975"/>
            <a:ext cx="741601" cy="1"/>
          </a:xfrm>
          <a:prstGeom prst="line">
            <a:avLst/>
          </a:prstGeom>
          <a:ln w="38100">
            <a:solidFill>
              <a:srgbClr val="96C1DA"/>
            </a:solidFill>
          </a:ln>
        </p:spPr>
        <p:txBody>
          <a:bodyPr lIns="45719" rIns="45719"/>
          <a:lstStyle/>
          <a:p>
            <a:pPr/>
          </a:p>
        </p:txBody>
      </p:sp>
      <p:sp>
        <p:nvSpPr>
          <p:cNvPr id="157" name="Shape 108"/>
          <p:cNvSpPr txBox="1"/>
          <p:nvPr/>
        </p:nvSpPr>
        <p:spPr>
          <a:xfrm>
            <a:off x="6587411" y="55050"/>
            <a:ext cx="2563239" cy="322550"/>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lgn="r">
              <a:defRPr sz="900">
                <a:latin typeface="Roboto Condensed Regular"/>
                <a:ea typeface="Roboto Condensed Regular"/>
                <a:cs typeface="Roboto Condensed Regular"/>
                <a:sym typeface="Roboto Condensed Regular"/>
              </a:defRPr>
            </a:lvl1pPr>
          </a:lstStyle>
          <a:p>
            <a:pPr/>
            <a:r>
              <a:t>Réforme Fonction Publique- avril 2019</a:t>
            </a:r>
          </a:p>
        </p:txBody>
      </p:sp>
      <p:sp>
        <p:nvSpPr>
          <p:cNvPr id="158" name="Shape 109"/>
          <p:cNvSpPr/>
          <p:nvPr/>
        </p:nvSpPr>
        <p:spPr>
          <a:xfrm rot="20655934">
            <a:off x="484737" y="249621"/>
            <a:ext cx="761122" cy="805297"/>
          </a:xfrm>
          <a:prstGeom prst="rect">
            <a:avLst/>
          </a:prstGeom>
          <a:solidFill>
            <a:srgbClr val="7DB329"/>
          </a:solidFill>
          <a:ln w="12700">
            <a:miter lim="400000"/>
          </a:ln>
        </p:spPr>
        <p:txBody>
          <a:bodyPr lIns="45719" rIns="45719" anchor="ctr"/>
          <a:lstStyle/>
          <a:p>
            <a:pPr/>
          </a:p>
        </p:txBody>
      </p:sp>
      <p:sp>
        <p:nvSpPr>
          <p:cNvPr id="159" name="Shape 110"/>
          <p:cNvSpPr/>
          <p:nvPr/>
        </p:nvSpPr>
        <p:spPr>
          <a:xfrm rot="20656694">
            <a:off x="1323852" y="1035392"/>
            <a:ext cx="432896" cy="466812"/>
          </a:xfrm>
          <a:prstGeom prst="rect">
            <a:avLst/>
          </a:prstGeom>
          <a:solidFill>
            <a:srgbClr val="7DB329"/>
          </a:solidFill>
          <a:ln w="12700">
            <a:miter lim="400000"/>
          </a:ln>
        </p:spPr>
        <p:txBody>
          <a:bodyPr lIns="45719" rIns="45719" anchor="ctr"/>
          <a:lstStyle/>
          <a:p>
            <a:pPr/>
          </a:p>
        </p:txBody>
      </p:sp>
      <p:sp>
        <p:nvSpPr>
          <p:cNvPr id="160" name="Shape 111"/>
          <p:cNvSpPr txBox="1"/>
          <p:nvPr/>
        </p:nvSpPr>
        <p:spPr>
          <a:xfrm>
            <a:off x="4105468" y="1006873"/>
            <a:ext cx="3163081" cy="36880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marL="457200" indent="-342900">
              <a:spcBef>
                <a:spcPts val="600"/>
              </a:spcBef>
              <a:buSzPct val="100000"/>
              <a:buBlip>
                <a:blip r:embed="rId4"/>
              </a:buBlip>
              <a:defRPr sz="1800">
                <a:latin typeface="Roboto Regular"/>
                <a:ea typeface="Roboto Regular"/>
                <a:cs typeface="Roboto Regular"/>
                <a:sym typeface="Roboto Regular"/>
              </a:defRPr>
            </a:pPr>
            <a:r>
              <a:t>suppression de la compétence sur les avancements et les promotions.</a:t>
            </a:r>
          </a:p>
          <a:p>
            <a:pPr marL="457200" indent="-342900">
              <a:spcBef>
                <a:spcPts val="600"/>
              </a:spcBef>
              <a:buSzPct val="100000"/>
              <a:buBlip>
                <a:blip r:embed="rId4"/>
              </a:buBlip>
              <a:defRPr sz="1800">
                <a:latin typeface="Roboto Regular"/>
                <a:ea typeface="Roboto Regular"/>
                <a:cs typeface="Roboto Regular"/>
                <a:sym typeface="Roboto Regular"/>
              </a:defRPr>
            </a:pPr>
            <a:r>
              <a:t>Ne resterait que la possibilité limitée de recours : refus de temps partiel, de congé formation.</a:t>
            </a:r>
          </a:p>
          <a:p>
            <a:pPr marL="457200" indent="-342900">
              <a:spcBef>
                <a:spcPts val="600"/>
              </a:spcBef>
              <a:buSzPct val="100000"/>
              <a:buBlip>
                <a:blip r:embed="rId4"/>
              </a:buBlip>
              <a:defRPr sz="1800">
                <a:latin typeface="Roboto Regular"/>
                <a:ea typeface="Roboto Regular"/>
                <a:cs typeface="Roboto Regular"/>
                <a:sym typeface="Roboto Regular"/>
              </a:defRPr>
            </a:pPr>
            <a:r>
              <a:t>La CCP garderait son rôle disciplinaire.</a:t>
            </a:r>
          </a:p>
        </p:txBody>
      </p:sp>
      <p:pic>
        <p:nvPicPr>
          <p:cNvPr id="161" name="Image 1" descr="Image 1"/>
          <p:cNvPicPr>
            <a:picLocks noChangeAspect="1"/>
          </p:cNvPicPr>
          <p:nvPr/>
        </p:nvPicPr>
        <p:blipFill>
          <a:blip r:embed="rId5">
            <a:extLst/>
          </a:blip>
          <a:stretch>
            <a:fillRect/>
          </a:stretch>
        </p:blipFill>
        <p:spPr>
          <a:xfrm>
            <a:off x="7268549" y="1714946"/>
            <a:ext cx="1575219" cy="1972124"/>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5" name="Shape 104"/>
          <p:cNvSpPr txBox="1"/>
          <p:nvPr/>
        </p:nvSpPr>
        <p:spPr>
          <a:xfrm>
            <a:off x="200849" y="863400"/>
            <a:ext cx="3246602" cy="29260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lgn="r">
              <a:defRPr sz="3600">
                <a:latin typeface="Roboto Condensed Regular"/>
                <a:ea typeface="Roboto Condensed Regular"/>
                <a:cs typeface="Roboto Condensed Regular"/>
                <a:sym typeface="Roboto Condensed Regular"/>
              </a:defRPr>
            </a:pPr>
          </a:p>
          <a:p>
            <a:pPr>
              <a:defRPr sz="3600">
                <a:latin typeface="Roboto Condensed Regular"/>
                <a:ea typeface="Roboto Condensed Regular"/>
                <a:cs typeface="Roboto Condensed Regular"/>
                <a:sym typeface="Roboto Condensed Regular"/>
              </a:defRPr>
            </a:pPr>
          </a:p>
          <a:p>
            <a:pPr>
              <a:defRPr sz="3600">
                <a:latin typeface="Roboto Condensed Regular"/>
                <a:ea typeface="Roboto Condensed Regular"/>
                <a:cs typeface="Roboto Condensed Regular"/>
                <a:sym typeface="Roboto Condensed Regular"/>
              </a:defRPr>
            </a:pPr>
            <a:r>
              <a:t>Moins  stable,</a:t>
            </a:r>
          </a:p>
          <a:p>
            <a:pPr>
              <a:defRPr sz="1800">
                <a:latin typeface="Roboto Condensed Regular"/>
                <a:ea typeface="Roboto Condensed Regular"/>
                <a:cs typeface="Roboto Condensed Regular"/>
                <a:sym typeface="Roboto Condensed Regular"/>
              </a:defRPr>
            </a:pPr>
          </a:p>
          <a:p>
            <a:pPr>
              <a:defRPr sz="3600">
                <a:latin typeface="Roboto Condensed Regular"/>
                <a:ea typeface="Roboto Condensed Regular"/>
                <a:cs typeface="Roboto Condensed Regular"/>
                <a:sym typeface="Roboto Condensed Regular"/>
              </a:defRPr>
            </a:pPr>
            <a:r>
              <a:t>Plus précaire !</a:t>
            </a:r>
          </a:p>
        </p:txBody>
      </p:sp>
      <p:pic>
        <p:nvPicPr>
          <p:cNvPr id="166" name="Shape 105" descr="Shape 105"/>
          <p:cNvPicPr>
            <a:picLocks noChangeAspect="1"/>
          </p:cNvPicPr>
          <p:nvPr/>
        </p:nvPicPr>
        <p:blipFill>
          <a:blip r:embed="rId3">
            <a:extLst/>
          </a:blip>
          <a:stretch>
            <a:fillRect/>
          </a:stretch>
        </p:blipFill>
        <p:spPr>
          <a:xfrm>
            <a:off x="8365742" y="4109449"/>
            <a:ext cx="784976" cy="1034050"/>
          </a:xfrm>
          <a:prstGeom prst="rect">
            <a:avLst/>
          </a:prstGeom>
          <a:ln w="12700">
            <a:miter lim="400000"/>
          </a:ln>
        </p:spPr>
      </p:pic>
      <p:sp>
        <p:nvSpPr>
          <p:cNvPr id="167" name="Shape 106"/>
          <p:cNvSpPr/>
          <p:nvPr/>
        </p:nvSpPr>
        <p:spPr>
          <a:xfrm>
            <a:off x="2590200" y="4109449"/>
            <a:ext cx="741601" cy="1"/>
          </a:xfrm>
          <a:prstGeom prst="line">
            <a:avLst/>
          </a:prstGeom>
          <a:ln w="38100">
            <a:solidFill>
              <a:srgbClr val="96C1DA"/>
            </a:solidFill>
          </a:ln>
        </p:spPr>
        <p:txBody>
          <a:bodyPr lIns="45719" rIns="45719"/>
          <a:lstStyle/>
          <a:p>
            <a:pPr/>
          </a:p>
        </p:txBody>
      </p:sp>
      <p:sp>
        <p:nvSpPr>
          <p:cNvPr id="168" name="Shape 107"/>
          <p:cNvSpPr/>
          <p:nvPr/>
        </p:nvSpPr>
        <p:spPr>
          <a:xfrm>
            <a:off x="8387436" y="406975"/>
            <a:ext cx="741601" cy="1"/>
          </a:xfrm>
          <a:prstGeom prst="line">
            <a:avLst/>
          </a:prstGeom>
          <a:ln w="38100">
            <a:solidFill>
              <a:srgbClr val="96C1DA"/>
            </a:solidFill>
          </a:ln>
        </p:spPr>
        <p:txBody>
          <a:bodyPr lIns="45719" rIns="45719"/>
          <a:lstStyle/>
          <a:p>
            <a:pPr/>
          </a:p>
        </p:txBody>
      </p:sp>
      <p:sp>
        <p:nvSpPr>
          <p:cNvPr id="169" name="Shape 108"/>
          <p:cNvSpPr txBox="1"/>
          <p:nvPr/>
        </p:nvSpPr>
        <p:spPr>
          <a:xfrm>
            <a:off x="6615403" y="55050"/>
            <a:ext cx="2535247" cy="322550"/>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lgn="r">
              <a:defRPr sz="900">
                <a:latin typeface="Roboto Condensed Regular"/>
                <a:ea typeface="Roboto Condensed Regular"/>
                <a:cs typeface="Roboto Condensed Regular"/>
                <a:sym typeface="Roboto Condensed Regular"/>
              </a:defRPr>
            </a:lvl1pPr>
          </a:lstStyle>
          <a:p>
            <a:pPr/>
            <a:r>
              <a:t>Réforme Fonction Publique- avril 2019</a:t>
            </a:r>
          </a:p>
        </p:txBody>
      </p:sp>
      <p:sp>
        <p:nvSpPr>
          <p:cNvPr id="170" name="Shape 109"/>
          <p:cNvSpPr/>
          <p:nvPr/>
        </p:nvSpPr>
        <p:spPr>
          <a:xfrm rot="20655934">
            <a:off x="484737" y="249621"/>
            <a:ext cx="761122" cy="805297"/>
          </a:xfrm>
          <a:prstGeom prst="rect">
            <a:avLst/>
          </a:prstGeom>
          <a:solidFill>
            <a:srgbClr val="7DB329"/>
          </a:solidFill>
          <a:ln w="12700">
            <a:miter lim="400000"/>
          </a:ln>
        </p:spPr>
        <p:txBody>
          <a:bodyPr lIns="45719" rIns="45719" anchor="ctr"/>
          <a:lstStyle/>
          <a:p>
            <a:pPr/>
          </a:p>
        </p:txBody>
      </p:sp>
      <p:sp>
        <p:nvSpPr>
          <p:cNvPr id="171" name="Shape 110"/>
          <p:cNvSpPr/>
          <p:nvPr/>
        </p:nvSpPr>
        <p:spPr>
          <a:xfrm rot="20656694">
            <a:off x="1323852" y="1035392"/>
            <a:ext cx="432896" cy="466812"/>
          </a:xfrm>
          <a:prstGeom prst="rect">
            <a:avLst/>
          </a:prstGeom>
          <a:solidFill>
            <a:srgbClr val="7DB329"/>
          </a:solidFill>
          <a:ln w="12700">
            <a:miter lim="400000"/>
          </a:ln>
        </p:spPr>
        <p:txBody>
          <a:bodyPr lIns="45719" rIns="45719" anchor="ctr"/>
          <a:lstStyle/>
          <a:p>
            <a:pPr/>
          </a:p>
        </p:txBody>
      </p:sp>
      <p:sp>
        <p:nvSpPr>
          <p:cNvPr id="172" name="Shape 111"/>
          <p:cNvSpPr txBox="1"/>
          <p:nvPr/>
        </p:nvSpPr>
        <p:spPr>
          <a:xfrm>
            <a:off x="3685590" y="665170"/>
            <a:ext cx="4982548" cy="25958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marL="457200" indent="-342900">
              <a:spcBef>
                <a:spcPts val="600"/>
              </a:spcBef>
              <a:buSzPct val="100000"/>
              <a:buBlip>
                <a:blip r:embed="rId4"/>
              </a:buBlip>
              <a:defRPr sz="1800">
                <a:latin typeface="Roboto Regular"/>
                <a:ea typeface="Roboto Regular"/>
                <a:cs typeface="Roboto Regular"/>
                <a:sym typeface="Roboto Regular"/>
              </a:defRPr>
            </a:pPr>
            <a:r>
              <a:t>Extension des possibilités de recruter des contractuels … en CDD !</a:t>
            </a:r>
          </a:p>
          <a:p>
            <a:pPr marL="457200" indent="-342900">
              <a:spcBef>
                <a:spcPts val="600"/>
              </a:spcBef>
              <a:buSzPct val="100000"/>
              <a:buBlip>
                <a:blip r:embed="rId4"/>
              </a:buBlip>
              <a:defRPr sz="1800">
                <a:latin typeface="Roboto Regular"/>
                <a:ea typeface="Roboto Regular"/>
                <a:cs typeface="Roboto Regular"/>
                <a:sym typeface="Roboto Regular"/>
              </a:defRPr>
            </a:pPr>
            <a:r>
              <a:t>Nouveau : Contrat de projet ;</a:t>
            </a:r>
          </a:p>
          <a:p>
            <a:pPr marL="457200" indent="-342900">
              <a:spcBef>
                <a:spcPts val="600"/>
              </a:spcBef>
              <a:buSzPct val="100000"/>
              <a:buBlip>
                <a:blip r:embed="rId4"/>
              </a:buBlip>
              <a:defRPr sz="1800">
                <a:latin typeface="Roboto Regular"/>
                <a:ea typeface="Roboto Regular"/>
                <a:cs typeface="Roboto Regular"/>
                <a:sym typeface="Roboto Regular"/>
              </a:defRPr>
            </a:pPr>
            <a:r>
              <a:t>Rupture conventionnelle de contrat pour les CDI.</a:t>
            </a:r>
          </a:p>
          <a:p>
            <a:pPr indent="114300">
              <a:spcBef>
                <a:spcPts val="600"/>
              </a:spcBef>
              <a:defRPr sz="2000">
                <a:solidFill>
                  <a:srgbClr val="FF0000"/>
                </a:solidFill>
                <a:latin typeface="Roboto Bold"/>
                <a:ea typeface="Roboto Bold"/>
                <a:cs typeface="Roboto Bold"/>
                <a:sym typeface="Roboto Bold"/>
              </a:defRPr>
            </a:pPr>
            <a:r>
              <a:t>En ligne de mire : la suppression de tous les quasi statuts !</a:t>
            </a:r>
          </a:p>
        </p:txBody>
      </p:sp>
      <p:pic>
        <p:nvPicPr>
          <p:cNvPr id="173" name="Image 1" descr="Image 1"/>
          <p:cNvPicPr>
            <a:picLocks noChangeAspect="1"/>
          </p:cNvPicPr>
          <p:nvPr/>
        </p:nvPicPr>
        <p:blipFill>
          <a:blip r:embed="rId5">
            <a:extLst/>
          </a:blip>
          <a:stretch>
            <a:fillRect/>
          </a:stretch>
        </p:blipFill>
        <p:spPr>
          <a:xfrm>
            <a:off x="4888515" y="3193559"/>
            <a:ext cx="1905001" cy="1704976"/>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77" name="Shape 151" descr="Shape 151"/>
          <p:cNvPicPr>
            <a:picLocks noChangeAspect="1"/>
          </p:cNvPicPr>
          <p:nvPr/>
        </p:nvPicPr>
        <p:blipFill>
          <a:blip r:embed="rId2">
            <a:alphaModFix amt="14000"/>
            <a:extLst/>
          </a:blip>
          <a:stretch>
            <a:fillRect/>
          </a:stretch>
        </p:blipFill>
        <p:spPr>
          <a:xfrm>
            <a:off x="4664" y="-74824"/>
            <a:ext cx="9144001" cy="5143680"/>
          </a:xfrm>
          <a:prstGeom prst="rect">
            <a:avLst/>
          </a:prstGeom>
          <a:ln w="12700">
            <a:miter lim="400000"/>
          </a:ln>
        </p:spPr>
      </p:pic>
      <p:sp>
        <p:nvSpPr>
          <p:cNvPr id="178" name="Shape 152"/>
          <p:cNvSpPr txBox="1"/>
          <p:nvPr/>
        </p:nvSpPr>
        <p:spPr>
          <a:xfrm>
            <a:off x="550506" y="531845"/>
            <a:ext cx="8052318" cy="17830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lgn="ctr">
              <a:defRPr sz="4800">
                <a:latin typeface="Roboto Bold"/>
                <a:ea typeface="Roboto Bold"/>
                <a:cs typeface="Roboto Bold"/>
                <a:sym typeface="Roboto Bold"/>
              </a:defRPr>
            </a:lvl1pPr>
          </a:lstStyle>
          <a:p>
            <a:pPr/>
            <a:r>
              <a:t>Le 9 mai : tous en grève !</a:t>
            </a:r>
          </a:p>
        </p:txBody>
      </p:sp>
      <p:pic>
        <p:nvPicPr>
          <p:cNvPr id="179" name="Shape 140" descr="Shape 140"/>
          <p:cNvPicPr>
            <a:picLocks noChangeAspect="1"/>
          </p:cNvPicPr>
          <p:nvPr/>
        </p:nvPicPr>
        <p:blipFill>
          <a:blip r:embed="rId3">
            <a:extLst/>
          </a:blip>
          <a:stretch>
            <a:fillRect/>
          </a:stretch>
        </p:blipFill>
        <p:spPr>
          <a:xfrm>
            <a:off x="3760237" y="2553146"/>
            <a:ext cx="1820757" cy="2398459"/>
          </a:xfrm>
          <a:prstGeom prst="rect">
            <a:avLst/>
          </a:prstGeom>
          <a:ln w="12700">
            <a:miter lim="400000"/>
          </a:ln>
        </p:spPr>
      </p:pic>
      <p:pic>
        <p:nvPicPr>
          <p:cNvPr id="180" name="Image 1" descr="Image 1"/>
          <p:cNvPicPr>
            <a:picLocks noChangeAspect="1"/>
          </p:cNvPicPr>
          <p:nvPr/>
        </p:nvPicPr>
        <p:blipFill>
          <a:blip r:embed="rId4">
            <a:extLst/>
          </a:blip>
          <a:stretch>
            <a:fillRect/>
          </a:stretch>
        </p:blipFill>
        <p:spPr>
          <a:xfrm>
            <a:off x="2276638" y="1412322"/>
            <a:ext cx="4805640" cy="933239"/>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A7A7A7"/>
      </a:dk2>
      <a:lt2>
        <a:srgbClr val="535353"/>
      </a:lt2>
      <a:accent1>
        <a:srgbClr val="FFAB40"/>
      </a:accent1>
      <a:accent2>
        <a:srgbClr val="212121"/>
      </a:accent2>
      <a:accent3>
        <a:srgbClr val="78909C"/>
      </a:accent3>
      <a:accent4>
        <a:srgbClr val="8F6024"/>
      </a:accent4>
      <a:accent5>
        <a:srgbClr val="0097A7"/>
      </a:accent5>
      <a:accent6>
        <a:srgbClr val="EEFF41"/>
      </a:accent6>
      <a:hlink>
        <a:srgbClr val="0000FF"/>
      </a:hlink>
      <a:folHlink>
        <a:srgbClr val="FF00FF"/>
      </a:folHlink>
    </a:clrScheme>
    <a:fontScheme name="Simple Light">
      <a:majorFont>
        <a:latin typeface="Arial"/>
        <a:ea typeface="Arial"/>
        <a:cs typeface="Arial"/>
      </a:majorFont>
      <a:minorFont>
        <a:latin typeface="Helvetica"/>
        <a:ea typeface="Helvetica"/>
        <a:cs typeface="Helvetica"/>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A7A7A7"/>
      </a:dk2>
      <a:lt2>
        <a:srgbClr val="535353"/>
      </a:lt2>
      <a:accent1>
        <a:srgbClr val="FFAB40"/>
      </a:accent1>
      <a:accent2>
        <a:srgbClr val="212121"/>
      </a:accent2>
      <a:accent3>
        <a:srgbClr val="78909C"/>
      </a:accent3>
      <a:accent4>
        <a:srgbClr val="8F6024"/>
      </a:accent4>
      <a:accent5>
        <a:srgbClr val="0097A7"/>
      </a:accent5>
      <a:accent6>
        <a:srgbClr val="EEFF41"/>
      </a:accent6>
      <a:hlink>
        <a:srgbClr val="0000FF"/>
      </a:hlink>
      <a:folHlink>
        <a:srgbClr val="FF00FF"/>
      </a:folHlink>
    </a:clrScheme>
    <a:fontScheme name="Simple Light">
      <a:majorFont>
        <a:latin typeface="Arial"/>
        <a:ea typeface="Arial"/>
        <a:cs typeface="Arial"/>
      </a:majorFont>
      <a:minorFont>
        <a:latin typeface="Helvetica"/>
        <a:ea typeface="Helvetica"/>
        <a:cs typeface="Helvetica"/>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